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7" r:id="rId3"/>
  </p:sldMasterIdLst>
  <p:notesMasterIdLst>
    <p:notesMasterId r:id="rId13"/>
  </p:notesMasterIdLst>
  <p:handoutMasterIdLst>
    <p:handoutMasterId r:id="rId14"/>
  </p:handoutMasterIdLst>
  <p:sldIdLst>
    <p:sldId id="256" r:id="rId4"/>
    <p:sldId id="388" r:id="rId5"/>
    <p:sldId id="393" r:id="rId6"/>
    <p:sldId id="395" r:id="rId7"/>
    <p:sldId id="394" r:id="rId8"/>
    <p:sldId id="392" r:id="rId9"/>
    <p:sldId id="391" r:id="rId10"/>
    <p:sldId id="385" r:id="rId11"/>
    <p:sldId id="25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B30"/>
    <a:srgbClr val="00AC4E"/>
    <a:srgbClr val="000000"/>
    <a:srgbClr val="2DA7E0"/>
    <a:srgbClr val="172887"/>
    <a:srgbClr val="5043F9"/>
    <a:srgbClr val="009E47"/>
    <a:srgbClr val="006C31"/>
    <a:srgbClr val="841CA4"/>
    <a:srgbClr val="B48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autoAdjust="0"/>
  </p:normalViewPr>
  <p:slideViewPr>
    <p:cSldViewPr snapToGrid="0">
      <p:cViewPr varScale="1">
        <p:scale>
          <a:sx n="163" d="100"/>
          <a:sy n="163" d="100"/>
        </p:scale>
        <p:origin x="210" y="13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840"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E649BF-3534-4DB4-8501-7B6E0B598B4C}" type="datetimeFigureOut">
              <a:rPr lang="zh-CN" altLang="en-US" smtClean="0"/>
              <a:t>2018-11-10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Tree>
    <p:extLst>
      <p:ext uri="{BB962C8B-B14F-4D97-AF65-F5344CB8AC3E}">
        <p14:creationId xmlns:p14="http://schemas.microsoft.com/office/powerpoint/2010/main" val="4642228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0DC90F-1029-412C-9BBE-ED4EED03C104}" type="datetimeFigureOut">
              <a:rPr lang="zh-CN" altLang="en-US" smtClean="0"/>
              <a:t>2018-11-10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0F4A4-2CD9-41C9-9534-8EF1F9DE5265}" type="slidenum">
              <a:rPr lang="zh-CN" altLang="en-US" smtClean="0"/>
              <a:t>‹#›</a:t>
            </a:fld>
            <a:endParaRPr lang="zh-CN" altLang="en-US"/>
          </a:p>
        </p:txBody>
      </p:sp>
    </p:spTree>
    <p:extLst>
      <p:ext uri="{BB962C8B-B14F-4D97-AF65-F5344CB8AC3E}">
        <p14:creationId xmlns:p14="http://schemas.microsoft.com/office/powerpoint/2010/main" val="30481632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3987C-4881-4C6D-AE90-566511A92C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548F435-731C-4599-8E15-ED8F114B1B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7381F16C-6599-4B1B-8FA3-8FC42266748C}"/>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11F76EFF-B67D-4E35-821E-60410E4186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40F81E-089F-48CC-94AA-A5C529DE6F01}"/>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3844866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49295-E559-4B7B-85C6-C712BB740E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27EDE7-0D0E-42B9-84E2-B9102699AF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4B72488-2119-4BC6-A887-5FCA27012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6" name="页脚占位符 5">
            <a:extLst>
              <a:ext uri="{FF2B5EF4-FFF2-40B4-BE49-F238E27FC236}">
                <a16:creationId xmlns:a16="http://schemas.microsoft.com/office/drawing/2014/main" id="{74F9420D-2A48-4E51-98D4-AC937CAB9189}"/>
              </a:ext>
            </a:extLst>
          </p:cNvPr>
          <p:cNvSpPr>
            <a:spLocks noGrp="1"/>
          </p:cNvSpPr>
          <p:nvPr>
            <p:ph type="ftr" sz="quarter" idx="11"/>
          </p:nvPr>
        </p:nvSpPr>
        <p:spPr>
          <a:xfrm>
            <a:off x="3019425" y="6423025"/>
            <a:ext cx="4114800" cy="365125"/>
          </a:xfrm>
        </p:spPr>
        <p:txBody>
          <a:bodyPr/>
          <a:lstStyle/>
          <a:p>
            <a:endParaRPr lang="zh-CN" altLang="en-US" dirty="0"/>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2937" y="201188"/>
            <a:ext cx="1041413" cy="287554"/>
          </a:xfrm>
          <a:prstGeom prst="rect">
            <a:avLst/>
          </a:prstGeom>
        </p:spPr>
      </p:pic>
      <p:sp>
        <p:nvSpPr>
          <p:cNvPr id="10" name="TextBox 9"/>
          <p:cNvSpPr txBox="1"/>
          <p:nvPr userDrawn="1"/>
        </p:nvSpPr>
        <p:spPr>
          <a:xfrm>
            <a:off x="10791825" y="344965"/>
            <a:ext cx="1438275"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18551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3EE74-B040-4E6F-BC51-749BCE434E4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C14FDB3-E7A8-4DB3-9B19-B79574B0620F}"/>
              </a:ext>
            </a:extLst>
          </p:cNvPr>
          <p:cNvSpPr>
            <a:spLocks noGrp="1"/>
          </p:cNvSpPr>
          <p:nvPr>
            <p:ph type="body" orient="vert" idx="1"/>
          </p:nvPr>
        </p:nvSpPr>
        <p:spPr/>
        <p:txBody>
          <a:bodyPr vert="eaVert"/>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79781B8E-66ED-4075-895E-2811A3831B53}"/>
              </a:ext>
            </a:extLst>
          </p:cNvPr>
          <p:cNvSpPr>
            <a:spLocks noGrp="1"/>
          </p:cNvSpPr>
          <p:nvPr>
            <p:ph type="ftr" sz="quarter" idx="11"/>
          </p:nvPr>
        </p:nvSpPr>
        <p:spPr>
          <a:xfrm>
            <a:off x="3196771" y="6391275"/>
            <a:ext cx="4114800" cy="365125"/>
          </a:xfrm>
        </p:spPr>
        <p:txBody>
          <a:bodyPr/>
          <a:lstStyle>
            <a:lvl1pPr>
              <a:defRPr sz="1400">
                <a:latin typeface="华文琥珀" panose="02010800040101010101" pitchFamily="2" charset="-122"/>
                <a:ea typeface="华文琥珀" panose="02010800040101010101" pitchFamily="2" charset="-122"/>
              </a:defRPr>
            </a:lvl1pPr>
          </a:lstStyle>
          <a:p>
            <a:endParaRPr lang="zh-CN" altLang="en-US" dirty="0"/>
          </a:p>
        </p:txBody>
      </p:sp>
    </p:spTree>
    <p:extLst>
      <p:ext uri="{BB962C8B-B14F-4D97-AF65-F5344CB8AC3E}">
        <p14:creationId xmlns:p14="http://schemas.microsoft.com/office/powerpoint/2010/main" val="3085136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竖排文字">
    <p:bg>
      <p:bgPr>
        <a:blipFill dpi="0" rotWithShape="1">
          <a:blip r:embed="rId2">
            <a:alphaModFix amt="77000"/>
            <a:lum/>
            <a:extLst>
              <a:ext uri="{BEBA8EAE-BF5A-486C-A8C5-ECC9F3942E4B}">
                <a14:imgProps xmlns:a14="http://schemas.microsoft.com/office/drawing/2010/main">
                  <a14:imgLayer r:embed="rId3">
                    <a14:imgEffect>
                      <a14:sharpenSoften amount="-3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075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1410292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4658618-9582-4D2E-AEC6-D5BAD17BCC3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7F5C378-6AAE-49FC-A3D6-A834D45869A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3CF3CB6-3859-4BD0-BAC1-90C57D038F8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5295237-C465-4B51-82DF-5362B33789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DB7C4E-6482-4CA1-B6C0-7292CCB71B7E}"/>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29165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1964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钛云物联BP-蓝色">
    <p:spTree>
      <p:nvGrpSpPr>
        <p:cNvPr id="1" name=""/>
        <p:cNvGrpSpPr/>
        <p:nvPr/>
      </p:nvGrpSpPr>
      <p:grpSpPr>
        <a:xfrm>
          <a:off x="0" y="0"/>
          <a:ext cx="0" cy="0"/>
          <a:chOff x="0" y="0"/>
          <a:chExt cx="0" cy="0"/>
        </a:xfrm>
      </p:grpSpPr>
      <p:pic>
        <p:nvPicPr>
          <p:cNvPr id="5" name="Picture 19"/>
          <p:cNvPicPr>
            <a:picLocks noChangeAspect="1"/>
          </p:cNvPicPr>
          <p:nvPr userDrawn="1"/>
        </p:nvPicPr>
        <p:blipFill>
          <a:blip r:embed="rId2"/>
          <a:stretch>
            <a:fillRect/>
          </a:stretch>
        </p:blipFill>
        <p:spPr>
          <a:xfrm>
            <a:off x="10822786" y="188656"/>
            <a:ext cx="1200649" cy="338211"/>
          </a:xfrm>
          <a:prstGeom prst="rect">
            <a:avLst/>
          </a:prstGeom>
        </p:spPr>
      </p:pic>
      <p:sp>
        <p:nvSpPr>
          <p:cNvPr id="2" name="矩形 1"/>
          <p:cNvSpPr/>
          <p:nvPr userDrawn="1"/>
        </p:nvSpPr>
        <p:spPr>
          <a:xfrm>
            <a:off x="0" y="6578301"/>
            <a:ext cx="12192000" cy="344340"/>
          </a:xfrm>
          <a:prstGeom prst="rect">
            <a:avLst/>
          </a:prstGeom>
          <a:gradFill>
            <a:gsLst>
              <a:gs pos="0">
                <a:srgbClr val="172887"/>
              </a:gs>
              <a:gs pos="100000">
                <a:srgbClr val="2DA7E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3"/>
          <p:cNvPicPr>
            <a:picLocks noChangeAspect="1"/>
          </p:cNvPicPr>
          <p:nvPr userDrawn="1"/>
        </p:nvPicPr>
        <p:blipFill>
          <a:blip r:embed="rId3"/>
          <a:stretch>
            <a:fillRect/>
          </a:stretch>
        </p:blipFill>
        <p:spPr>
          <a:xfrm>
            <a:off x="5876925" y="-69927"/>
            <a:ext cx="485775" cy="485775"/>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79" y="0"/>
            <a:ext cx="4657964" cy="301214"/>
          </a:xfrm>
          <a:prstGeom prst="rect">
            <a:avLst/>
          </a:prstGeom>
        </p:spPr>
      </p:pic>
      <p:sp>
        <p:nvSpPr>
          <p:cNvPr id="15" name="TextBox 14"/>
          <p:cNvSpPr txBox="1"/>
          <p:nvPr userDrawn="1"/>
        </p:nvSpPr>
        <p:spPr>
          <a:xfrm>
            <a:off x="8616533" y="6588269"/>
            <a:ext cx="3575467" cy="307777"/>
          </a:xfrm>
          <a:prstGeom prst="rect">
            <a:avLst/>
          </a:prstGeom>
          <a:noFill/>
        </p:spPr>
        <p:txBody>
          <a:bodyPr wrap="square" rtlCol="0">
            <a:spAutoFit/>
          </a:bodyPr>
          <a:lstStyle/>
          <a:p>
            <a:pPr algn="r"/>
            <a:r>
              <a:rPr lang="zh-CN" altLang="en-US" sz="1400" dirty="0">
                <a:solidFill>
                  <a:schemeClr val="bg1">
                    <a:lumMod val="85000"/>
                  </a:schemeClr>
                </a:solidFill>
                <a:latin typeface="黑体" panose="02010609060101010101" pitchFamily="49" charset="-122"/>
                <a:ea typeface="黑体" panose="02010609060101010101" pitchFamily="49" charset="-122"/>
              </a:rPr>
              <a:t>是时候用</a:t>
            </a:r>
            <a:r>
              <a:rPr lang="en-US" altLang="zh-CN" sz="1400" dirty="0">
                <a:solidFill>
                  <a:schemeClr val="bg1">
                    <a:lumMod val="85000"/>
                  </a:schemeClr>
                </a:solidFill>
                <a:latin typeface="黑体" panose="02010609060101010101" pitchFamily="49" charset="-122"/>
                <a:ea typeface="黑体" panose="02010609060101010101" pitchFamily="49" charset="-122"/>
              </a:rPr>
              <a:t>Java</a:t>
            </a:r>
            <a:r>
              <a:rPr lang="zh-CN" altLang="en-US" sz="1400" dirty="0">
                <a:solidFill>
                  <a:schemeClr val="bg1">
                    <a:lumMod val="85000"/>
                  </a:schemeClr>
                </a:solidFill>
                <a:latin typeface="黑体" panose="02010609060101010101" pitchFamily="49" charset="-122"/>
                <a:ea typeface="黑体" panose="02010609060101010101" pitchFamily="49" charset="-122"/>
              </a:rPr>
              <a:t>开发智能硬件了！</a:t>
            </a:r>
          </a:p>
        </p:txBody>
      </p:sp>
      <p:sp>
        <p:nvSpPr>
          <p:cNvPr id="8"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内容占位符 3"/>
          <p:cNvSpPr>
            <a:spLocks noGrp="1"/>
          </p:cNvSpPr>
          <p:nvPr>
            <p:ph sz="quarter" idx="13"/>
          </p:nvPr>
        </p:nvSpPr>
        <p:spPr>
          <a:xfrm>
            <a:off x="5057774" y="428902"/>
            <a:ext cx="2124075" cy="560854"/>
          </a:xfrm>
        </p:spPr>
        <p:txBody>
          <a:bodyPr/>
          <a:lstStyle>
            <a:lvl1pPr marL="0" indent="0" algn="ctr">
              <a:buNone/>
              <a:defRPr sz="2700">
                <a:latin typeface="黑体" panose="02010609060101010101" pitchFamily="49" charset="-122"/>
                <a:ea typeface="黑体" panose="02010609060101010101" pitchFamily="49" charset="-122"/>
              </a:defRPr>
            </a:lvl1pPr>
          </a:lstStyle>
          <a:p>
            <a:pPr lvl="0"/>
            <a:r>
              <a:rPr lang="zh-CN" altLang="en-US" dirty="0"/>
              <a:t>单击此处</a:t>
            </a:r>
          </a:p>
        </p:txBody>
      </p:sp>
    </p:spTree>
    <p:extLst>
      <p:ext uri="{BB962C8B-B14F-4D97-AF65-F5344CB8AC3E}">
        <p14:creationId xmlns:p14="http://schemas.microsoft.com/office/powerpoint/2010/main" val="2138302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3521349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4191722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976756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B5CA6-EDB9-48B4-BAFC-EA2C21ABCB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46B997-0918-4178-9A90-177557ECCF8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F8994B-8993-4E53-819D-259D687149E8}"/>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8C2FD3A-ABB2-449B-BA4C-ADC43038D5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4A72D8-FFBE-49B9-B7B8-70067B074A61}"/>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3464654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2677701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90504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954166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钛云物联BP">
    <p:spTree>
      <p:nvGrpSpPr>
        <p:cNvPr id="1" name=""/>
        <p:cNvGrpSpPr/>
        <p:nvPr/>
      </p:nvGrpSpPr>
      <p:grpSpPr>
        <a:xfrm>
          <a:off x="0" y="0"/>
          <a:ext cx="0" cy="0"/>
          <a:chOff x="0" y="0"/>
          <a:chExt cx="0" cy="0"/>
        </a:xfrm>
      </p:grpSpPr>
      <p:pic>
        <p:nvPicPr>
          <p:cNvPr id="9" name="Picture 5"/>
          <p:cNvPicPr>
            <a:picLocks noChangeAspect="1"/>
          </p:cNvPicPr>
          <p:nvPr userDrawn="1"/>
        </p:nvPicPr>
        <p:blipFill>
          <a:blip r:embed="rId2"/>
          <a:stretch>
            <a:fillRect/>
          </a:stretch>
        </p:blipFill>
        <p:spPr>
          <a:xfrm>
            <a:off x="9901854" y="5787054"/>
            <a:ext cx="2295525" cy="1076325"/>
          </a:xfrm>
          <a:prstGeom prst="rect">
            <a:avLst/>
          </a:prstGeom>
        </p:spPr>
      </p:pic>
      <p:pic>
        <p:nvPicPr>
          <p:cNvPr id="5" name="Picture 19"/>
          <p:cNvPicPr>
            <a:picLocks noChangeAspect="1"/>
          </p:cNvPicPr>
          <p:nvPr userDrawn="1"/>
        </p:nvPicPr>
        <p:blipFill>
          <a:blip r:embed="rId3"/>
          <a:stretch>
            <a:fillRect/>
          </a:stretch>
        </p:blipFill>
        <p:spPr>
          <a:xfrm>
            <a:off x="10591800" y="304800"/>
            <a:ext cx="1352550" cy="381000"/>
          </a:xfrm>
          <a:prstGeom prst="rect">
            <a:avLst/>
          </a:prstGeom>
        </p:spPr>
      </p:pic>
      <p:sp>
        <p:nvSpPr>
          <p:cNvPr id="6" name="TextBox 5"/>
          <p:cNvSpPr txBox="1"/>
          <p:nvPr userDrawn="1"/>
        </p:nvSpPr>
        <p:spPr>
          <a:xfrm>
            <a:off x="5381625" y="409575"/>
            <a:ext cx="1476375" cy="266700"/>
          </a:xfrm>
          <a:prstGeom prst="rect">
            <a:avLst/>
          </a:prstGeom>
        </p:spPr>
        <p:txBody>
          <a:bodyPr lIns="68580" tIns="34290" rIns="68580" bIns="34290" rtlCol="0" anchor="t"/>
          <a:lstStyle/>
          <a:p>
            <a:pPr algn="ctr"/>
            <a:r>
              <a:rPr lang="en-US" sz="1400">
                <a:solidFill>
                  <a:srgbClr val="000000"/>
                </a:solidFill>
                <a:latin typeface="黑体"/>
              </a:rPr>
              <a:t>BUSINESS PLAN</a:t>
            </a:r>
          </a:p>
        </p:txBody>
      </p:sp>
      <p:pic>
        <p:nvPicPr>
          <p:cNvPr id="7" name="Picture 3"/>
          <p:cNvPicPr>
            <a:picLocks noChangeAspect="1"/>
          </p:cNvPicPr>
          <p:nvPr userDrawn="1"/>
        </p:nvPicPr>
        <p:blipFill>
          <a:blip r:embed="rId4"/>
          <a:stretch>
            <a:fillRect/>
          </a:stretch>
        </p:blipFill>
        <p:spPr>
          <a:xfrm>
            <a:off x="5876925" y="0"/>
            <a:ext cx="485775" cy="485775"/>
          </a:xfrm>
          <a:prstGeom prst="rect">
            <a:avLst/>
          </a:prstGeom>
        </p:spPr>
      </p:pic>
      <p:pic>
        <p:nvPicPr>
          <p:cNvPr id="8" name="Picture 4"/>
          <p:cNvPicPr>
            <a:picLocks noChangeAspect="1"/>
          </p:cNvPicPr>
          <p:nvPr userDrawn="1"/>
        </p:nvPicPr>
        <p:blipFill>
          <a:blip r:embed="rId5"/>
          <a:stretch>
            <a:fillRect/>
          </a:stretch>
        </p:blipFill>
        <p:spPr>
          <a:xfrm>
            <a:off x="-2445" y="-2445"/>
            <a:ext cx="2971800" cy="2228850"/>
          </a:xfrm>
          <a:prstGeom prst="rect">
            <a:avLst/>
          </a:prstGeom>
        </p:spPr>
      </p:pic>
      <p:sp>
        <p:nvSpPr>
          <p:cNvPr id="12" name="内容占位符 11"/>
          <p:cNvSpPr>
            <a:spLocks noGrp="1"/>
          </p:cNvSpPr>
          <p:nvPr>
            <p:ph sz="quarter" idx="12"/>
          </p:nvPr>
        </p:nvSpPr>
        <p:spPr>
          <a:xfrm>
            <a:off x="1688117" y="2160992"/>
            <a:ext cx="5477453" cy="2502448"/>
          </a:xfrm>
        </p:spPr>
        <p:txBody>
          <a:bodyPr/>
          <a:lstStyle>
            <a:lvl1pPr marL="0" indent="0">
              <a:spcBef>
                <a:spcPts val="200"/>
              </a:spcBef>
              <a:spcAft>
                <a:spcPts val="400"/>
              </a:spcAft>
              <a:buNone/>
              <a:defRPr sz="1800">
                <a:latin typeface="仿宋" panose="02010609060101010101" pitchFamily="49" charset="-122"/>
                <a:ea typeface="仿宋" panose="02010609060101010101" pitchFamily="49" charset="-122"/>
              </a:defRPr>
            </a:lvl1pPr>
            <a:lvl2pPr marL="0" indent="-285750">
              <a:spcBef>
                <a:spcPts val="200"/>
              </a:spcBef>
              <a:spcAft>
                <a:spcPts val="400"/>
              </a:spcAft>
              <a:buFont typeface="Wingdings" panose="05000000000000000000" pitchFamily="2" charset="2"/>
              <a:buChar char="Ø"/>
              <a:defRPr sz="1400"/>
            </a:lvl2pPr>
          </a:lstStyle>
          <a:p>
            <a:pPr lvl="0"/>
            <a:r>
              <a:rPr lang="zh-CN" altLang="en-US" dirty="0"/>
              <a:t>单击此处编辑母版文本样式</a:t>
            </a:r>
          </a:p>
          <a:p>
            <a:pPr lvl="1"/>
            <a:r>
              <a:rPr lang="zh-CN" altLang="en-US" dirty="0"/>
              <a:t>第二级</a:t>
            </a:r>
          </a:p>
        </p:txBody>
      </p:sp>
      <p:sp>
        <p:nvSpPr>
          <p:cNvPr id="4" name="内容占位符 3"/>
          <p:cNvSpPr>
            <a:spLocks noGrp="1"/>
          </p:cNvSpPr>
          <p:nvPr>
            <p:ph sz="quarter" idx="13"/>
          </p:nvPr>
        </p:nvSpPr>
        <p:spPr>
          <a:xfrm>
            <a:off x="5057774" y="676275"/>
            <a:ext cx="2124075" cy="560854"/>
          </a:xfrm>
        </p:spPr>
        <p:txBody>
          <a:bodyPr/>
          <a:lstStyle>
            <a:lvl1pPr marL="0" indent="0" algn="ctr">
              <a:buNone/>
              <a:defRPr sz="2700">
                <a:latin typeface="黑体" panose="02010609060101010101" pitchFamily="49" charset="-122"/>
                <a:ea typeface="黑体" panose="02010609060101010101" pitchFamily="49" charset="-122"/>
              </a:defRPr>
            </a:lvl1pPr>
          </a:lstStyle>
          <a:p>
            <a:pPr lvl="0"/>
            <a:r>
              <a:rPr lang="zh-CN" altLang="en-US" dirty="0"/>
              <a:t>单击此处</a:t>
            </a:r>
          </a:p>
        </p:txBody>
      </p:sp>
    </p:spTree>
    <p:extLst>
      <p:ext uri="{BB962C8B-B14F-4D97-AF65-F5344CB8AC3E}">
        <p14:creationId xmlns:p14="http://schemas.microsoft.com/office/powerpoint/2010/main" val="2902188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钛云物联BP-蓝色">
    <p:spTree>
      <p:nvGrpSpPr>
        <p:cNvPr id="1" name=""/>
        <p:cNvGrpSpPr/>
        <p:nvPr/>
      </p:nvGrpSpPr>
      <p:grpSpPr>
        <a:xfrm>
          <a:off x="0" y="0"/>
          <a:ext cx="0" cy="0"/>
          <a:chOff x="0" y="0"/>
          <a:chExt cx="0" cy="0"/>
        </a:xfrm>
      </p:grpSpPr>
      <p:pic>
        <p:nvPicPr>
          <p:cNvPr id="5" name="Picture 19"/>
          <p:cNvPicPr>
            <a:picLocks noChangeAspect="1"/>
          </p:cNvPicPr>
          <p:nvPr userDrawn="1"/>
        </p:nvPicPr>
        <p:blipFill>
          <a:blip r:embed="rId2"/>
          <a:stretch>
            <a:fillRect/>
          </a:stretch>
        </p:blipFill>
        <p:spPr>
          <a:xfrm>
            <a:off x="10822786" y="188656"/>
            <a:ext cx="1200649" cy="338211"/>
          </a:xfrm>
          <a:prstGeom prst="rect">
            <a:avLst/>
          </a:prstGeom>
        </p:spPr>
      </p:pic>
      <p:sp>
        <p:nvSpPr>
          <p:cNvPr id="2" name="矩形 1"/>
          <p:cNvSpPr/>
          <p:nvPr userDrawn="1"/>
        </p:nvSpPr>
        <p:spPr>
          <a:xfrm>
            <a:off x="0" y="6578301"/>
            <a:ext cx="12192000" cy="344340"/>
          </a:xfrm>
          <a:prstGeom prst="rect">
            <a:avLst/>
          </a:prstGeom>
          <a:gradFill>
            <a:gsLst>
              <a:gs pos="0">
                <a:srgbClr val="172887"/>
              </a:gs>
              <a:gs pos="100000">
                <a:srgbClr val="2DA7E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3"/>
          <p:cNvPicPr>
            <a:picLocks noChangeAspect="1"/>
          </p:cNvPicPr>
          <p:nvPr userDrawn="1"/>
        </p:nvPicPr>
        <p:blipFill>
          <a:blip r:embed="rId3"/>
          <a:stretch>
            <a:fillRect/>
          </a:stretch>
        </p:blipFill>
        <p:spPr>
          <a:xfrm>
            <a:off x="5876925" y="-69927"/>
            <a:ext cx="485775" cy="485775"/>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79" y="0"/>
            <a:ext cx="4657964" cy="301214"/>
          </a:xfrm>
          <a:prstGeom prst="rect">
            <a:avLst/>
          </a:prstGeom>
        </p:spPr>
      </p:pic>
      <p:sp>
        <p:nvSpPr>
          <p:cNvPr id="15" name="TextBox 14"/>
          <p:cNvSpPr txBox="1"/>
          <p:nvPr userDrawn="1"/>
        </p:nvSpPr>
        <p:spPr>
          <a:xfrm>
            <a:off x="8616533" y="6588269"/>
            <a:ext cx="3575467" cy="307777"/>
          </a:xfrm>
          <a:prstGeom prst="rect">
            <a:avLst/>
          </a:prstGeom>
          <a:noFill/>
        </p:spPr>
        <p:txBody>
          <a:bodyPr wrap="square" rtlCol="0">
            <a:spAutoFit/>
          </a:bodyPr>
          <a:lstStyle/>
          <a:p>
            <a:pPr algn="r"/>
            <a:r>
              <a:rPr lang="zh-CN" altLang="en-US" sz="1400" dirty="0">
                <a:solidFill>
                  <a:schemeClr val="bg1">
                    <a:lumMod val="85000"/>
                  </a:schemeClr>
                </a:solidFill>
                <a:latin typeface="黑体" panose="02010609060101010101" pitchFamily="49" charset="-122"/>
                <a:ea typeface="黑体" panose="02010609060101010101" pitchFamily="49" charset="-122"/>
              </a:rPr>
              <a:t>是时候用</a:t>
            </a:r>
            <a:r>
              <a:rPr lang="en-US" altLang="zh-CN" sz="1400" dirty="0">
                <a:solidFill>
                  <a:schemeClr val="bg1">
                    <a:lumMod val="85000"/>
                  </a:schemeClr>
                </a:solidFill>
                <a:latin typeface="黑体" panose="02010609060101010101" pitchFamily="49" charset="-122"/>
                <a:ea typeface="黑体" panose="02010609060101010101" pitchFamily="49" charset="-122"/>
              </a:rPr>
              <a:t>Java</a:t>
            </a:r>
            <a:r>
              <a:rPr lang="zh-CN" altLang="en-US" sz="1400" dirty="0">
                <a:solidFill>
                  <a:schemeClr val="bg1">
                    <a:lumMod val="85000"/>
                  </a:schemeClr>
                </a:solidFill>
                <a:latin typeface="黑体" panose="02010609060101010101" pitchFamily="49" charset="-122"/>
                <a:ea typeface="黑体" panose="02010609060101010101" pitchFamily="49" charset="-122"/>
              </a:rPr>
              <a:t>开发智能硬件了！</a:t>
            </a:r>
          </a:p>
        </p:txBody>
      </p:sp>
      <p:sp>
        <p:nvSpPr>
          <p:cNvPr id="8"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内容占位符 3"/>
          <p:cNvSpPr>
            <a:spLocks noGrp="1"/>
          </p:cNvSpPr>
          <p:nvPr>
            <p:ph sz="quarter" idx="13"/>
          </p:nvPr>
        </p:nvSpPr>
        <p:spPr>
          <a:xfrm>
            <a:off x="5057774" y="428902"/>
            <a:ext cx="2124075" cy="560854"/>
          </a:xfrm>
        </p:spPr>
        <p:txBody>
          <a:bodyPr/>
          <a:lstStyle>
            <a:lvl1pPr marL="0" indent="0" algn="ctr">
              <a:buNone/>
              <a:defRPr sz="2700">
                <a:latin typeface="黑体" panose="02010609060101010101" pitchFamily="49" charset="-122"/>
                <a:ea typeface="黑体" panose="02010609060101010101" pitchFamily="49" charset="-122"/>
              </a:defRPr>
            </a:lvl1pPr>
          </a:lstStyle>
          <a:p>
            <a:pPr lvl="0"/>
            <a:r>
              <a:rPr lang="zh-CN" altLang="en-US" dirty="0"/>
              <a:t>单击此处</a:t>
            </a:r>
          </a:p>
        </p:txBody>
      </p:sp>
    </p:spTree>
    <p:extLst>
      <p:ext uri="{BB962C8B-B14F-4D97-AF65-F5344CB8AC3E}">
        <p14:creationId xmlns:p14="http://schemas.microsoft.com/office/powerpoint/2010/main" val="1710864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23709043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113486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41780685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2620652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1733014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770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5437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1400333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1930396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37854718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684511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36437291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3648284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26721759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6693400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181005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9370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28124487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2311CA-92EC-4876-B8C4-46C7E587F23D}"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2783447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63D4D-0D18-4E9B-961D-25D0EFD6FB3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E3D0B6-A7D7-4454-9A70-B760D7436F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C5BF290-965B-42AC-B519-C7F62E2D8DD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05E55F7-024E-4C97-BFC2-3D17AD8637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7085216-49EB-43AB-8C14-CD445D54B45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442E806-9604-4B62-98A8-01CEE93E2BF9}"/>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B2F60FE4-4D57-4AC9-A5C2-15C8CDD8BA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2B742BE-24C2-4549-B0A0-B9ECCB028A48}"/>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130265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824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FB46B997-0918-4178-9A90-177557ECCF85}"/>
              </a:ext>
            </a:extLst>
          </p:cNvPr>
          <p:cNvSpPr>
            <a:spLocks noGrp="1"/>
          </p:cNvSpPr>
          <p:nvPr>
            <p:ph idx="1"/>
          </p:nvPr>
        </p:nvSpPr>
        <p:spPr>
          <a:xfrm>
            <a:off x="3077936" y="1804306"/>
            <a:ext cx="8275864" cy="4372657"/>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标题 1">
            <a:extLst>
              <a:ext uri="{FF2B5EF4-FFF2-40B4-BE49-F238E27FC236}">
                <a16:creationId xmlns:a16="http://schemas.microsoft.com/office/drawing/2014/main" id="{D8CB5CA6-EDB9-48B4-BAFC-EA2C21ABCB94}"/>
              </a:ext>
            </a:extLst>
          </p:cNvPr>
          <p:cNvSpPr>
            <a:spLocks noGrp="1"/>
          </p:cNvSpPr>
          <p:nvPr>
            <p:ph type="title"/>
          </p:nvPr>
        </p:nvSpPr>
        <p:spPr>
          <a:xfrm>
            <a:off x="3077936" y="365125"/>
            <a:ext cx="8275864" cy="1325563"/>
          </a:xfrm>
        </p:spPr>
        <p:txBody>
          <a:bodyPr/>
          <a:lstStyle>
            <a:lvl1pPr>
              <a:defRPr>
                <a:latin typeface="+mj-lt"/>
              </a:defRPr>
            </a:lvl1pPr>
          </a:lstStyle>
          <a:p>
            <a:r>
              <a:rPr lang="zh-CN" altLang="en-US" dirty="0"/>
              <a:t>单击此处编辑母版标题样式</a:t>
            </a:r>
          </a:p>
        </p:txBody>
      </p:sp>
      <p:sp>
        <p:nvSpPr>
          <p:cNvPr id="6" name="页脚占位符 5"/>
          <p:cNvSpPr>
            <a:spLocks noGrp="1"/>
          </p:cNvSpPr>
          <p:nvPr>
            <p:ph type="ftr" sz="quarter" idx="11"/>
          </p:nvPr>
        </p:nvSpPr>
        <p:spPr>
          <a:xfrm>
            <a:off x="8392886" y="6360886"/>
            <a:ext cx="3018064" cy="365125"/>
          </a:xfrm>
        </p:spPr>
        <p:txBody>
          <a:bodyPr/>
          <a:lstStyle/>
          <a:p>
            <a:endParaRPr lang="zh-CN" altLang="en-US" dirty="0"/>
          </a:p>
        </p:txBody>
      </p:sp>
      <p:sp>
        <p:nvSpPr>
          <p:cNvPr id="7" name="灯片编号占位符 6"/>
          <p:cNvSpPr>
            <a:spLocks noGrp="1"/>
          </p:cNvSpPr>
          <p:nvPr>
            <p:ph type="sldNum" sz="quarter" idx="12"/>
          </p:nvPr>
        </p:nvSpPr>
        <p:spPr>
          <a:xfrm>
            <a:off x="4959390" y="6371998"/>
            <a:ext cx="2743200" cy="365125"/>
          </a:xfrm>
        </p:spPr>
        <p:txBody>
          <a:bodyPr/>
          <a:lstStyle>
            <a:lvl1pPr algn="ctr">
              <a:defRPr/>
            </a:lvl1pPr>
          </a:lstStyle>
          <a:p>
            <a:fld id="{70B644D8-DCAA-4C26-86D5-6687AB6BC99D}" type="slidenum">
              <a:rPr lang="zh-CN" altLang="en-US" smtClean="0"/>
              <a:pPr/>
              <a:t>‹#›</a:t>
            </a:fld>
            <a:endParaRPr lang="zh-CN" altLang="en-US" dirty="0"/>
          </a:p>
        </p:txBody>
      </p:sp>
      <p:pic>
        <p:nvPicPr>
          <p:cNvPr id="8" name="图片 7">
            <a:extLst>
              <a:ext uri="{FF2B5EF4-FFF2-40B4-BE49-F238E27FC236}">
                <a16:creationId xmlns:a16="http://schemas.microsoft.com/office/drawing/2014/main" id="{B1998B2F-23D6-432E-BE1D-EAA271ED6840}"/>
              </a:ext>
            </a:extLst>
          </p:cNvPr>
          <p:cNvPicPr>
            <a:picLocks noChangeAspect="1"/>
          </p:cNvPicPr>
          <p:nvPr userDrawn="1"/>
        </p:nvPicPr>
        <p:blipFill>
          <a:blip r:embed="rId3"/>
          <a:stretch>
            <a:fillRect/>
          </a:stretch>
        </p:blipFill>
        <p:spPr>
          <a:xfrm>
            <a:off x="9757151" y="6221069"/>
            <a:ext cx="1580321" cy="507890"/>
          </a:xfrm>
          <a:prstGeom prst="rect">
            <a:avLst/>
          </a:prstGeom>
        </p:spPr>
      </p:pic>
    </p:spTree>
    <p:extLst>
      <p:ext uri="{BB962C8B-B14F-4D97-AF65-F5344CB8AC3E}">
        <p14:creationId xmlns:p14="http://schemas.microsoft.com/office/powerpoint/2010/main" val="312106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extLst>
              <a:ext uri="{BEBA8EAE-BF5A-486C-A8C5-ECC9F3942E4B}">
                <a14:imgProps xmlns:a14="http://schemas.microsoft.com/office/drawing/2010/main">
                  <a14:imgLayer r:embed="rId3">
                    <a14:imgEffect>
                      <a14:saturation sat="225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888381" y="259249"/>
            <a:ext cx="5960344" cy="540851"/>
          </a:xfrm>
        </p:spPr>
        <p:style>
          <a:lnRef idx="2">
            <a:schemeClr val="accent1">
              <a:shade val="50000"/>
            </a:schemeClr>
          </a:lnRef>
          <a:fillRef idx="1">
            <a:schemeClr val="accent1"/>
          </a:fillRef>
          <a:effectRef idx="0">
            <a:schemeClr val="accent1"/>
          </a:effectRef>
          <a:fontRef idx="none"/>
        </p:style>
        <p:txBody>
          <a:bodyPr>
            <a:normAutofit/>
          </a:bodyPr>
          <a:lstStyle>
            <a:lvl1pPr>
              <a:defRPr sz="3600" b="1">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10" name="图片占位符 2">
            <a:extLst>
              <a:ext uri="{FF2B5EF4-FFF2-40B4-BE49-F238E27FC236}">
                <a16:creationId xmlns:a16="http://schemas.microsoft.com/office/drawing/2014/main" id="{6227EDE7-0D0E-42B9-84E2-B9102699AF3B}"/>
              </a:ext>
            </a:extLst>
          </p:cNvPr>
          <p:cNvSpPr>
            <a:spLocks noGrp="1"/>
          </p:cNvSpPr>
          <p:nvPr>
            <p:ph type="pic" idx="1"/>
          </p:nvPr>
        </p:nvSpPr>
        <p:spPr>
          <a:xfrm>
            <a:off x="9192125" y="1434164"/>
            <a:ext cx="2471271" cy="4273617"/>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1" name="文本占位符 3">
            <a:extLst>
              <a:ext uri="{FF2B5EF4-FFF2-40B4-BE49-F238E27FC236}">
                <a16:creationId xmlns:a16="http://schemas.microsoft.com/office/drawing/2014/main" id="{B4B72488-2119-4BC6-A887-5FCA27012026}"/>
              </a:ext>
            </a:extLst>
          </p:cNvPr>
          <p:cNvSpPr>
            <a:spLocks noGrp="1"/>
          </p:cNvSpPr>
          <p:nvPr>
            <p:ph type="body" sz="half" idx="2"/>
          </p:nvPr>
        </p:nvSpPr>
        <p:spPr>
          <a:xfrm>
            <a:off x="558265" y="1482291"/>
            <a:ext cx="8229600" cy="4235116"/>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pic>
        <p:nvPicPr>
          <p:cNvPr id="3" name="图片 2"/>
          <p:cNvPicPr>
            <a:picLocks noChangeAspect="1"/>
          </p:cNvPicPr>
          <p:nvPr userDrawn="1"/>
        </p:nvPicPr>
        <p:blipFill>
          <a:blip r:embed="rId4" cstate="print">
            <a:lum bright="100000"/>
            <a:extLst>
              <a:ext uri="{28A0092B-C50C-407E-A947-70E740481C1C}">
                <a14:useLocalDpi xmlns:a14="http://schemas.microsoft.com/office/drawing/2010/main" val="0"/>
              </a:ext>
            </a:extLst>
          </a:blip>
          <a:stretch>
            <a:fillRect/>
          </a:stretch>
        </p:blipFill>
        <p:spPr>
          <a:xfrm>
            <a:off x="10139930" y="6155672"/>
            <a:ext cx="1642495" cy="526042"/>
          </a:xfrm>
          <a:prstGeom prst="rect">
            <a:avLst/>
          </a:prstGeom>
        </p:spPr>
      </p:pic>
    </p:spTree>
    <p:extLst>
      <p:ext uri="{BB962C8B-B14F-4D97-AF65-F5344CB8AC3E}">
        <p14:creationId xmlns:p14="http://schemas.microsoft.com/office/powerpoint/2010/main" val="2232520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D3C524-A42F-40FF-B1B6-B9931AB23C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B4BAA66-05D9-4CCC-BAC2-C453EE026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BF3A489-7C7A-4424-BC0D-F7D0FAD38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98233B0-9200-4813-9861-4485A0176DCF}"/>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E1D2520-61B7-4D85-9452-E82BF406A7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03683B-6414-4E76-8AD8-EB3BEBD48F86}"/>
              </a:ext>
            </a:extLst>
          </p:cNvPr>
          <p:cNvSpPr>
            <a:spLocks noGrp="1"/>
          </p:cNvSpPr>
          <p:nvPr>
            <p:ph type="sldNum" sz="quarter" idx="12"/>
          </p:nvPr>
        </p:nvSpPr>
        <p:spPr/>
        <p:txBody>
          <a:body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271907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C891A7-5FE5-4ED0-8DE1-160B4B197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B43C121-A207-46D6-839A-AEB0A0F78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A7A12B5-F3CC-4B92-ACF9-43E16567B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0A6261BE-9606-40C7-A53C-BB5A24C065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E53A830-882C-4675-8524-A1D72270DE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B644D8-DCAA-4C26-86D5-6687AB6BC99D}" type="slidenum">
              <a:rPr lang="zh-CN" altLang="en-US" smtClean="0"/>
              <a:t>‹#›</a:t>
            </a:fld>
            <a:endParaRPr lang="zh-CN" altLang="en-US"/>
          </a:p>
        </p:txBody>
      </p:sp>
    </p:spTree>
    <p:extLst>
      <p:ext uri="{BB962C8B-B14F-4D97-AF65-F5344CB8AC3E}">
        <p14:creationId xmlns:p14="http://schemas.microsoft.com/office/powerpoint/2010/main" val="281423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75" r:id="rId12"/>
    <p:sldLayoutId id="2147483674" r:id="rId13"/>
    <p:sldLayoutId id="2147483659" r:id="rId14"/>
    <p:sldLayoutId id="2147483676" r:id="rId15"/>
    <p:sldLayoutId id="2147483691"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0351E-BE39-494F-ACDA-543451B2E999}" type="slidenum">
              <a:rPr lang="zh-CN" altLang="en-US" smtClean="0"/>
              <a:t>‹#›</a:t>
            </a:fld>
            <a:endParaRPr lang="zh-CN" altLang="en-US"/>
          </a:p>
        </p:txBody>
      </p:sp>
    </p:spTree>
    <p:extLst>
      <p:ext uri="{BB962C8B-B14F-4D97-AF65-F5344CB8AC3E}">
        <p14:creationId xmlns:p14="http://schemas.microsoft.com/office/powerpoint/2010/main" val="35068106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90" r:id="rId8"/>
    <p:sldLayoutId id="2147483669" r:id="rId9"/>
    <p:sldLayoutId id="2147483670" r:id="rId10"/>
    <p:sldLayoutId id="2147483671" r:id="rId11"/>
    <p:sldLayoutId id="2147483672" r:id="rId12"/>
    <p:sldLayoutId id="2147483673" r:id="rId13"/>
    <p:sldLayoutId id="2147483689" r:id="rId1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56705" y="1832957"/>
            <a:ext cx="4741025" cy="188283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311CA-92EC-4876-B8C4-46C7E587F23D}" type="datetimeFigureOut">
              <a:rPr lang="zh-CN" altLang="en-US" smtClean="0"/>
              <a:t>2018-11-10</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715104" y="6356350"/>
            <a:ext cx="86729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901BC9-3E8C-46E1-A16A-E0B954AC5EC5}" type="slidenum">
              <a:rPr lang="zh-CN" altLang="en-US" smtClean="0"/>
              <a:t>‹#›</a:t>
            </a:fld>
            <a:endParaRPr lang="zh-CN" altLang="en-US"/>
          </a:p>
        </p:txBody>
      </p:sp>
    </p:spTree>
    <p:extLst>
      <p:ext uri="{BB962C8B-B14F-4D97-AF65-F5344CB8AC3E}">
        <p14:creationId xmlns:p14="http://schemas.microsoft.com/office/powerpoint/2010/main" val="421017605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 y="8931"/>
            <a:ext cx="12193057" cy="685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a:extLst>
              <a:ext uri="{FF2B5EF4-FFF2-40B4-BE49-F238E27FC236}">
                <a16:creationId xmlns:a16="http://schemas.microsoft.com/office/drawing/2014/main" id="{2239B526-F6AF-420F-A268-269419A8AB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0061" y="205653"/>
            <a:ext cx="1347147" cy="2086631"/>
          </a:xfrm>
          <a:prstGeom prst="rect">
            <a:avLst/>
          </a:prstGeom>
          <a:effectLst>
            <a:glow rad="63500">
              <a:schemeClr val="accent1">
                <a:alpha val="40000"/>
              </a:schemeClr>
            </a:glow>
          </a:effectLst>
        </p:spPr>
      </p:pic>
      <p:sp>
        <p:nvSpPr>
          <p:cNvPr id="10" name="矩形 9">
            <a:extLst>
              <a:ext uri="{FF2B5EF4-FFF2-40B4-BE49-F238E27FC236}">
                <a16:creationId xmlns:a16="http://schemas.microsoft.com/office/drawing/2014/main" id="{69351FC8-9A06-4034-9DA0-13CC10B04082}"/>
              </a:ext>
            </a:extLst>
          </p:cNvPr>
          <p:cNvSpPr/>
          <p:nvPr/>
        </p:nvSpPr>
        <p:spPr>
          <a:xfrm>
            <a:off x="6931922" y="5669446"/>
            <a:ext cx="4339386" cy="646331"/>
          </a:xfrm>
          <a:prstGeom prst="rect">
            <a:avLst/>
          </a:prstGeom>
          <a:effectLst>
            <a:glow rad="63500">
              <a:schemeClr val="accent1">
                <a:alpha val="40000"/>
              </a:schemeClr>
            </a:glow>
          </a:effectLst>
        </p:spPr>
        <p:txBody>
          <a:bodyPr wrap="square">
            <a:spAutoFit/>
          </a:bodyPr>
          <a:lstStyle/>
          <a:p>
            <a:pPr algn="r"/>
            <a:r>
              <a:rPr lang="zh-CN" altLang="en-US" dirty="0">
                <a:solidFill>
                  <a:schemeClr val="bg1"/>
                </a:solidFill>
              </a:rPr>
              <a:t>BeiJing TiCloud Technology Co.</a:t>
            </a:r>
            <a:r>
              <a:rPr lang="en-US" altLang="zh-CN" dirty="0">
                <a:solidFill>
                  <a:schemeClr val="bg1"/>
                </a:solidFill>
              </a:rPr>
              <a:t>,</a:t>
            </a:r>
            <a:r>
              <a:rPr lang="zh-CN" altLang="en-US" dirty="0">
                <a:solidFill>
                  <a:schemeClr val="bg1"/>
                </a:solidFill>
              </a:rPr>
              <a:t> Ltd</a:t>
            </a:r>
            <a:r>
              <a:rPr lang="en-US" altLang="zh-CN" dirty="0">
                <a:solidFill>
                  <a:schemeClr val="bg1"/>
                </a:solidFill>
              </a:rPr>
              <a:t>.</a:t>
            </a:r>
          </a:p>
          <a:p>
            <a:pPr algn="r"/>
            <a:r>
              <a:rPr lang="zh-CN" altLang="en-US" dirty="0">
                <a:solidFill>
                  <a:schemeClr val="bg1"/>
                </a:solidFill>
              </a:rPr>
              <a:t>北 京 钛 云 物 联 科 技 有 限 公 司</a:t>
            </a:r>
          </a:p>
        </p:txBody>
      </p:sp>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49" y="4139316"/>
            <a:ext cx="3249450" cy="217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943100" y="1414129"/>
            <a:ext cx="6550650" cy="1446550"/>
          </a:xfrm>
          <a:prstGeom prst="rect">
            <a:avLst/>
          </a:prstGeom>
          <a:noFill/>
        </p:spPr>
        <p:txBody>
          <a:bodyPr wrap="square" rtlCol="0">
            <a:spAutoFit/>
          </a:bodyPr>
          <a:lstStyle/>
          <a:p>
            <a:pPr algn="r"/>
            <a:r>
              <a:rPr lang="zh-CN" altLang="en-US" sz="6000" dirty="0">
                <a:latin typeface="Adobe 黑体 Std R" pitchFamily="34" charset="-122"/>
                <a:ea typeface="Adobe 黑体 Std R" pitchFamily="34" charset="-122"/>
              </a:rPr>
              <a:t>   </a:t>
            </a:r>
            <a:r>
              <a:rPr lang="zh-CN" altLang="en-US" sz="6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物联网开发套件</a:t>
            </a:r>
            <a:endParaRPr lang="en-US" altLang="zh-CN" sz="60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gn="r"/>
            <a:r>
              <a:rPr lang="en-US" altLang="zh-CN"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dirty="0">
                <a:latin typeface="Adobe 黑体 Std R" pitchFamily="34" charset="-122"/>
                <a:ea typeface="Adobe 黑体 Std R" pitchFamily="34" charset="-122"/>
              </a:rPr>
              <a:t> </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钛极小龟</a:t>
            </a:r>
            <a:endParaRPr lang="zh-CN" altLang="en-US" sz="2800" dirty="0">
              <a:latin typeface="Adobe 黑体 Std R" pitchFamily="34" charset="-122"/>
              <a:ea typeface="Adobe 黑体 Std R" pitchFamily="34" charset="-122"/>
            </a:endParaRPr>
          </a:p>
        </p:txBody>
      </p:sp>
      <p:sp>
        <p:nvSpPr>
          <p:cNvPr id="8" name="矩形 7">
            <a:extLst>
              <a:ext uri="{FF2B5EF4-FFF2-40B4-BE49-F238E27FC236}">
                <a16:creationId xmlns:a16="http://schemas.microsoft.com/office/drawing/2014/main" id="{ED63D1C1-EB5C-46B7-936F-EA155550EBAF}"/>
              </a:ext>
            </a:extLst>
          </p:cNvPr>
          <p:cNvSpPr/>
          <p:nvPr/>
        </p:nvSpPr>
        <p:spPr>
          <a:xfrm>
            <a:off x="3850547" y="3825985"/>
            <a:ext cx="4429387" cy="369332"/>
          </a:xfrm>
          <a:prstGeom prst="rect">
            <a:avLst/>
          </a:prstGeom>
          <a:effectLst>
            <a:glow rad="63500">
              <a:schemeClr val="accent1">
                <a:alpha val="40000"/>
              </a:schemeClr>
            </a:glow>
          </a:effectLst>
        </p:spPr>
        <p:txBody>
          <a:bodyPr wrap="square">
            <a:spAutoFit/>
          </a:bodyPr>
          <a:lstStyle/>
          <a:p>
            <a:r>
              <a:rPr lang="zh-CN" altLang="en-US" dirty="0">
                <a:solidFill>
                  <a:srgbClr val="FFFF00"/>
                </a:solidFill>
              </a:rPr>
              <a:t>。</a:t>
            </a:r>
          </a:p>
        </p:txBody>
      </p:sp>
    </p:spTree>
    <p:extLst>
      <p:ext uri="{BB962C8B-B14F-4D97-AF65-F5344CB8AC3E}">
        <p14:creationId xmlns:p14="http://schemas.microsoft.com/office/powerpoint/2010/main" val="143184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5"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par>
                                <p:cTn id="14" presetID="26" presetClass="emph" presetSubtype="0" repeatCount="2000" fill="hold" nodeType="withEffect">
                                  <p:stCondLst>
                                    <p:cond delay="0"/>
                                  </p:stCondLst>
                                  <p:childTnLst>
                                    <p:animEffect transition="out" filter="fade">
                                      <p:cBhvr>
                                        <p:cTn id="15" dur="650" tmFilter="0, 0; .2, .5; .8, .5; 1, 0"/>
                                        <p:tgtEl>
                                          <p:spTgt spid="9"/>
                                        </p:tgtEl>
                                      </p:cBhvr>
                                    </p:animEffect>
                                    <p:animScale>
                                      <p:cBhvr>
                                        <p:cTn id="16" dur="325" autoRev="1" fill="hold"/>
                                        <p:tgtEl>
                                          <p:spTgt spid="9"/>
                                        </p:tgtEl>
                                      </p:cBhvr>
                                      <p:by x="105000" y="105000"/>
                                    </p:animScale>
                                  </p:childTnLst>
                                </p:cTn>
                              </p:par>
                            </p:childTnLst>
                          </p:cTn>
                        </p:par>
                        <p:par>
                          <p:cTn id="17" fill="hold">
                            <p:stCondLst>
                              <p:cond delay="1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700"/>
                                        <p:tgtEl>
                                          <p:spTgt spid="10"/>
                                        </p:tgtEl>
                                        <p:attrNameLst>
                                          <p:attrName>ppt_y</p:attrName>
                                        </p:attrNameLst>
                                      </p:cBhvr>
                                      <p:tavLst>
                                        <p:tav tm="0">
                                          <p:val>
                                            <p:strVal val="#ppt_y+#ppt_h*1.125000"/>
                                          </p:val>
                                        </p:tav>
                                        <p:tav tm="100000">
                                          <p:val>
                                            <p:strVal val="#ppt_y"/>
                                          </p:val>
                                        </p:tav>
                                      </p:tavLst>
                                    </p:anim>
                                    <p:animEffect transition="in" filter="wipe(up)">
                                      <p:cBhvr>
                                        <p:cTn id="21" dur="700"/>
                                        <p:tgtEl>
                                          <p:spTgt spid="10"/>
                                        </p:tgtEl>
                                      </p:cBhvr>
                                    </p:animEffect>
                                  </p:childTnLst>
                                </p:cTn>
                              </p:par>
                            </p:childTnLst>
                          </p:cTn>
                        </p:par>
                        <p:par>
                          <p:cTn id="22" fill="hold">
                            <p:stCondLst>
                              <p:cond delay="2000"/>
                            </p:stCondLst>
                            <p:childTnLst>
                              <p:par>
                                <p:cTn id="23" presetID="6"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childTnLst>
                          </p:cTn>
                        </p:par>
                        <p:par>
                          <p:cTn id="26" fill="hold">
                            <p:stCondLst>
                              <p:cond delay="4000"/>
                            </p:stCondLst>
                            <p:childTnLst>
                              <p:par>
                                <p:cTn id="27" presetID="26" presetClass="entr" presetSubtype="0" fill="hold" nodeType="afterEffect">
                                  <p:stCondLst>
                                    <p:cond delay="0"/>
                                  </p:stCondLst>
                                  <p:childTnLst>
                                    <p:set>
                                      <p:cBhvr>
                                        <p:cTn id="28" dur="1" fill="hold">
                                          <p:stCondLst>
                                            <p:cond delay="0"/>
                                          </p:stCondLst>
                                        </p:cTn>
                                        <p:tgtEl>
                                          <p:spTgt spid="3075"/>
                                        </p:tgtEl>
                                        <p:attrNameLst>
                                          <p:attrName>style.visibility</p:attrName>
                                        </p:attrNameLst>
                                      </p:cBhvr>
                                      <p:to>
                                        <p:strVal val="visible"/>
                                      </p:to>
                                    </p:set>
                                    <p:animEffect transition="in" filter="wipe(down)">
                                      <p:cBhvr>
                                        <p:cTn id="29" dur="580">
                                          <p:stCondLst>
                                            <p:cond delay="0"/>
                                          </p:stCondLst>
                                        </p:cTn>
                                        <p:tgtEl>
                                          <p:spTgt spid="3075"/>
                                        </p:tgtEl>
                                      </p:cBhvr>
                                    </p:animEffect>
                                    <p:anim calcmode="lin" valueType="num">
                                      <p:cBhvr>
                                        <p:cTn id="30" dur="1822" tmFilter="0,0; 0.14,0.36; 0.43,0.73; 0.71,0.91; 1.0,1.0">
                                          <p:stCondLst>
                                            <p:cond delay="0"/>
                                          </p:stCondLst>
                                        </p:cTn>
                                        <p:tgtEl>
                                          <p:spTgt spid="3075"/>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075"/>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075"/>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075"/>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075"/>
                                        </p:tgtEl>
                                        <p:attrNameLst>
                                          <p:attrName>ppt_y</p:attrName>
                                        </p:attrNameLst>
                                      </p:cBhvr>
                                      <p:tavLst>
                                        <p:tav tm="0" fmla="#ppt_y-sin(pi*$)/81">
                                          <p:val>
                                            <p:fltVal val="0"/>
                                          </p:val>
                                        </p:tav>
                                        <p:tav tm="100000">
                                          <p:val>
                                            <p:fltVal val="1"/>
                                          </p:val>
                                        </p:tav>
                                      </p:tavLst>
                                    </p:anim>
                                    <p:animScale>
                                      <p:cBhvr>
                                        <p:cTn id="35" dur="26">
                                          <p:stCondLst>
                                            <p:cond delay="650"/>
                                          </p:stCondLst>
                                        </p:cTn>
                                        <p:tgtEl>
                                          <p:spTgt spid="3075"/>
                                        </p:tgtEl>
                                      </p:cBhvr>
                                      <p:to x="100000" y="60000"/>
                                    </p:animScale>
                                    <p:animScale>
                                      <p:cBhvr>
                                        <p:cTn id="36" dur="166" decel="50000">
                                          <p:stCondLst>
                                            <p:cond delay="676"/>
                                          </p:stCondLst>
                                        </p:cTn>
                                        <p:tgtEl>
                                          <p:spTgt spid="3075"/>
                                        </p:tgtEl>
                                      </p:cBhvr>
                                      <p:to x="100000" y="100000"/>
                                    </p:animScale>
                                    <p:animScale>
                                      <p:cBhvr>
                                        <p:cTn id="37" dur="26">
                                          <p:stCondLst>
                                            <p:cond delay="1312"/>
                                          </p:stCondLst>
                                        </p:cTn>
                                        <p:tgtEl>
                                          <p:spTgt spid="3075"/>
                                        </p:tgtEl>
                                      </p:cBhvr>
                                      <p:to x="100000" y="80000"/>
                                    </p:animScale>
                                    <p:animScale>
                                      <p:cBhvr>
                                        <p:cTn id="38" dur="166" decel="50000">
                                          <p:stCondLst>
                                            <p:cond delay="1338"/>
                                          </p:stCondLst>
                                        </p:cTn>
                                        <p:tgtEl>
                                          <p:spTgt spid="3075"/>
                                        </p:tgtEl>
                                      </p:cBhvr>
                                      <p:to x="100000" y="100000"/>
                                    </p:animScale>
                                    <p:animScale>
                                      <p:cBhvr>
                                        <p:cTn id="39" dur="26">
                                          <p:stCondLst>
                                            <p:cond delay="1642"/>
                                          </p:stCondLst>
                                        </p:cTn>
                                        <p:tgtEl>
                                          <p:spTgt spid="3075"/>
                                        </p:tgtEl>
                                      </p:cBhvr>
                                      <p:to x="100000" y="90000"/>
                                    </p:animScale>
                                    <p:animScale>
                                      <p:cBhvr>
                                        <p:cTn id="40" dur="166" decel="50000">
                                          <p:stCondLst>
                                            <p:cond delay="1668"/>
                                          </p:stCondLst>
                                        </p:cTn>
                                        <p:tgtEl>
                                          <p:spTgt spid="3075"/>
                                        </p:tgtEl>
                                      </p:cBhvr>
                                      <p:to x="100000" y="100000"/>
                                    </p:animScale>
                                    <p:animScale>
                                      <p:cBhvr>
                                        <p:cTn id="41" dur="26">
                                          <p:stCondLst>
                                            <p:cond delay="1808"/>
                                          </p:stCondLst>
                                        </p:cTn>
                                        <p:tgtEl>
                                          <p:spTgt spid="3075"/>
                                        </p:tgtEl>
                                      </p:cBhvr>
                                      <p:to x="100000" y="95000"/>
                                    </p:animScale>
                                    <p:animScale>
                                      <p:cBhvr>
                                        <p:cTn id="42" dur="166" decel="50000">
                                          <p:stCondLst>
                                            <p:cond delay="1834"/>
                                          </p:stCondLst>
                                        </p:cTn>
                                        <p:tgtEl>
                                          <p:spTgt spid="307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8000">
              <a:schemeClr val="accent1">
                <a:lumMod val="5000"/>
                <a:lumOff val="95000"/>
              </a:schemeClr>
            </a:gs>
            <a:gs pos="78000">
              <a:schemeClr val="accent1">
                <a:lumMod val="45000"/>
                <a:lumOff val="55000"/>
              </a:schemeClr>
            </a:gs>
            <a:gs pos="73000">
              <a:srgbClr val="D3E0EF"/>
            </a:gs>
            <a:gs pos="84000">
              <a:schemeClr val="accent1">
                <a:lumMod val="45000"/>
                <a:lumOff val="55000"/>
              </a:schemeClr>
            </a:gs>
            <a:gs pos="100000">
              <a:schemeClr val="accent1">
                <a:lumMod val="30000"/>
                <a:lumOff val="70000"/>
              </a:schemeClr>
            </a:gs>
          </a:gsLst>
          <a:lin ang="12000000" scaled="0"/>
        </a:gradFill>
        <a:effectLst/>
      </p:bgPr>
    </p:bg>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1186212" y="622333"/>
            <a:ext cx="2124075" cy="560854"/>
          </a:xfrm>
        </p:spPr>
        <p:txBody>
          <a:bodyPr/>
          <a:lstStyle/>
          <a:p>
            <a:r>
              <a:rPr lang="zh-CN" altLang="en-US" dirty="0">
                <a:latin typeface="微软雅黑" pitchFamily="34" charset="-122"/>
                <a:ea typeface="微软雅黑" pitchFamily="34" charset="-122"/>
              </a:rPr>
              <a:t>开发板介绍</a:t>
            </a:r>
          </a:p>
        </p:txBody>
      </p:sp>
      <p:sp>
        <p:nvSpPr>
          <p:cNvPr id="2" name="Rectangle 1"/>
          <p:cNvSpPr/>
          <p:nvPr/>
        </p:nvSpPr>
        <p:spPr>
          <a:xfrm>
            <a:off x="5977217" y="3244334"/>
            <a:ext cx="237566" cy="369332"/>
          </a:xfrm>
          <a:prstGeom prst="rect">
            <a:avLst/>
          </a:prstGeom>
        </p:spPr>
        <p:txBody>
          <a:bodyPr wrap="none">
            <a:spAutoFit/>
          </a:bodyPr>
          <a:lstStyle/>
          <a:p>
            <a:r>
              <a:rPr lang="zh-CN" altLang="en-US" dirty="0"/>
              <a:t> </a:t>
            </a:r>
          </a:p>
        </p:txBody>
      </p:sp>
      <p:sp>
        <p:nvSpPr>
          <p:cNvPr id="3" name="Rectangle 2"/>
          <p:cNvSpPr/>
          <p:nvPr/>
        </p:nvSpPr>
        <p:spPr>
          <a:xfrm>
            <a:off x="5977217" y="3244334"/>
            <a:ext cx="290464" cy="369332"/>
          </a:xfrm>
          <a:prstGeom prst="rect">
            <a:avLst/>
          </a:prstGeom>
        </p:spPr>
        <p:txBody>
          <a:bodyPr wrap="none">
            <a:spAutoFit/>
          </a:bodyPr>
          <a:lstStyle/>
          <a:p>
            <a:r>
              <a:rPr lang="zh-CN" altLang="en-US" dirty="0"/>
              <a:t>  </a:t>
            </a:r>
          </a:p>
        </p:txBody>
      </p:sp>
      <p:sp>
        <p:nvSpPr>
          <p:cNvPr id="8" name="文本框 7">
            <a:extLst>
              <a:ext uri="{FF2B5EF4-FFF2-40B4-BE49-F238E27FC236}">
                <a16:creationId xmlns:a16="http://schemas.microsoft.com/office/drawing/2014/main" id="{38183097-0E3A-4E98-B03D-A7C84A715DD4}"/>
              </a:ext>
            </a:extLst>
          </p:cNvPr>
          <p:cNvSpPr txBox="1"/>
          <p:nvPr/>
        </p:nvSpPr>
        <p:spPr>
          <a:xfrm>
            <a:off x="385894" y="1393504"/>
            <a:ext cx="3938456" cy="923330"/>
          </a:xfrm>
          <a:prstGeom prst="rect">
            <a:avLst/>
          </a:prstGeom>
          <a:noFill/>
          <a:ln>
            <a:noFill/>
          </a:ln>
        </p:spPr>
        <p:txBody>
          <a:bodyPr wrap="square" rtlCol="0">
            <a:spAutoFit/>
          </a:bodyPr>
          <a:lstStyle/>
          <a:p>
            <a:r>
              <a:rPr lang="zh-CN" altLang="en-US" sz="1200" dirty="0">
                <a:latin typeface="微软雅黑" pitchFamily="34" charset="-122"/>
                <a:ea typeface="微软雅黑" pitchFamily="34" charset="-122"/>
              </a:rPr>
              <a:t>       钛极小龟</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硬件型号： </a:t>
            </a:r>
            <a:r>
              <a:rPr lang="en-US" altLang="zh-CN" sz="1200" dirty="0">
                <a:latin typeface="微软雅黑" pitchFamily="34" charset="-122"/>
                <a:ea typeface="微软雅黑" pitchFamily="34" charset="-122"/>
              </a:rPr>
              <a:t>TiKit-T600-ESP8266B)</a:t>
            </a:r>
            <a:r>
              <a:rPr lang="zh-CN" altLang="en-US" sz="1200" dirty="0">
                <a:latin typeface="微软雅黑" pitchFamily="34" charset="-122"/>
                <a:ea typeface="微软雅黑" pitchFamily="34" charset="-122"/>
              </a:rPr>
              <a:t>是北京钛云物联科技有限公司针对初学者推出的钛极系列物联网开发套件之一，配有初学者教案及对应例程。</a:t>
            </a:r>
            <a:endParaRPr lang="en-US" altLang="zh-CN" sz="1200" dirty="0">
              <a:latin typeface="微软雅黑" pitchFamily="34" charset="-122"/>
              <a:ea typeface="微软雅黑" pitchFamily="34" charset="-122"/>
            </a:endParaRPr>
          </a:p>
          <a:p>
            <a:endParaRPr lang="zh-CN" altLang="en-US" dirty="0"/>
          </a:p>
        </p:txBody>
      </p:sp>
      <p:sp>
        <p:nvSpPr>
          <p:cNvPr id="7" name="文本框 6">
            <a:extLst>
              <a:ext uri="{FF2B5EF4-FFF2-40B4-BE49-F238E27FC236}">
                <a16:creationId xmlns:a16="http://schemas.microsoft.com/office/drawing/2014/main" id="{AAAC2AFD-D1BF-44B3-B192-B4FD98D8243A}"/>
              </a:ext>
            </a:extLst>
          </p:cNvPr>
          <p:cNvSpPr txBox="1"/>
          <p:nvPr/>
        </p:nvSpPr>
        <p:spPr>
          <a:xfrm>
            <a:off x="492766" y="2671776"/>
            <a:ext cx="3724712" cy="2677656"/>
          </a:xfrm>
          <a:prstGeom prst="rect">
            <a:avLst/>
          </a:prstGeom>
          <a:noFill/>
        </p:spPr>
        <p:txBody>
          <a:bodyPr wrap="square" rtlCol="0">
            <a:spAutoFit/>
          </a:bodyPr>
          <a:lstStyle/>
          <a:p>
            <a:r>
              <a:rPr lang="zh-CN" altLang="en-US" sz="1200" b="1" dirty="0">
                <a:latin typeface="微软雅黑" pitchFamily="34" charset="-122"/>
                <a:ea typeface="微软雅黑" pitchFamily="34" charset="-122"/>
              </a:rPr>
              <a:t>高性能低功耗中央处理器：</a:t>
            </a:r>
            <a:endParaRPr lang="en-US" altLang="zh-CN" sz="1200" b="1" dirty="0">
              <a:latin typeface="微软雅黑" pitchFamily="34" charset="-122"/>
              <a:ea typeface="微软雅黑" pitchFamily="34" charset="-122"/>
            </a:endParaRPr>
          </a:p>
          <a:p>
            <a:r>
              <a:rPr lang="en-US" altLang="zh-CN" sz="1200" dirty="0">
                <a:latin typeface="微软雅黑" pitchFamily="34" charset="-122"/>
                <a:ea typeface="微软雅黑" pitchFamily="34" charset="-122"/>
              </a:rPr>
              <a:t>       ESP8266-WiFi </a:t>
            </a:r>
            <a:r>
              <a:rPr lang="zh-CN" altLang="en-US" sz="1200" dirty="0">
                <a:latin typeface="微软雅黑" pitchFamily="34" charset="-122"/>
                <a:ea typeface="微软雅黑" pitchFamily="34" charset="-122"/>
              </a:rPr>
              <a:t>芯片。</a:t>
            </a:r>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b="1" dirty="0">
                <a:latin typeface="微软雅黑" pitchFamily="34" charset="-122"/>
                <a:ea typeface="微软雅黑" pitchFamily="34" charset="-122"/>
              </a:rPr>
              <a:t>全新开发平台：</a:t>
            </a:r>
            <a:endParaRPr lang="en-US" altLang="zh-CN" sz="1200" b="1" dirty="0">
              <a:latin typeface="微软雅黑" pitchFamily="34" charset="-122"/>
              <a:ea typeface="微软雅黑" pitchFamily="34" charset="-122"/>
            </a:endParaRPr>
          </a:p>
          <a:p>
            <a:r>
              <a:rPr lang="en-US" altLang="zh-CN" sz="1200" dirty="0">
                <a:latin typeface="微软雅黑" pitchFamily="34" charset="-122"/>
                <a:ea typeface="微软雅黑" pitchFamily="34" charset="-122"/>
              </a:rPr>
              <a:t>       JAVA</a:t>
            </a:r>
            <a:r>
              <a:rPr lang="zh-CN" altLang="en-US" sz="1200" dirty="0">
                <a:latin typeface="微软雅黑" pitchFamily="34" charset="-122"/>
                <a:ea typeface="微软雅黑" pitchFamily="34" charset="-122"/>
              </a:rPr>
              <a:t>语言开发，</a:t>
            </a:r>
            <a:r>
              <a:rPr lang="en-US" altLang="zh-CN" sz="1200" dirty="0" err="1">
                <a:latin typeface="微软雅黑" pitchFamily="34" charset="-122"/>
                <a:ea typeface="微软雅黑" pitchFamily="34" charset="-122"/>
              </a:rPr>
              <a:t>TiJOS</a:t>
            </a:r>
            <a:r>
              <a:rPr lang="zh-CN" altLang="en-US" sz="1200" dirty="0">
                <a:latin typeface="微软雅黑" pitchFamily="34" charset="-122"/>
                <a:ea typeface="微软雅黑" pitchFamily="34" charset="-122"/>
              </a:rPr>
              <a:t>操作系统，钛极物平台。</a:t>
            </a:r>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b="1" dirty="0">
                <a:latin typeface="微软雅黑" pitchFamily="34" charset="-122"/>
                <a:ea typeface="微软雅黑" pitchFamily="34" charset="-122"/>
              </a:rPr>
              <a:t>八大可操作模块：</a:t>
            </a:r>
            <a:endParaRPr lang="en-US" altLang="zh-CN" sz="1200" b="1" dirty="0">
              <a:latin typeface="微软雅黑" pitchFamily="34" charset="-122"/>
              <a:ea typeface="微软雅黑" pitchFamily="34" charset="-122"/>
            </a:endParaRPr>
          </a:p>
          <a:p>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液晶屏模块，温湿度传感器模块，麦克风模块，继电器模块，普通按键模块，光照度传感器模块，红外接收模块，触摸按键模块。</a:t>
            </a:r>
            <a:endParaRPr lang="en-US" altLang="zh-CN"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b="1" dirty="0">
                <a:latin typeface="微软雅黑" pitchFamily="34" charset="-122"/>
                <a:ea typeface="微软雅黑" pitchFamily="34" charset="-122"/>
              </a:rPr>
              <a:t>五大固定功能模块：</a:t>
            </a:r>
            <a:endParaRPr lang="en-US" altLang="zh-CN" sz="1200" b="1" dirty="0">
              <a:latin typeface="微软雅黑" pitchFamily="34" charset="-122"/>
              <a:ea typeface="微软雅黑" pitchFamily="34" charset="-122"/>
            </a:endParaRPr>
          </a:p>
          <a:p>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复位按键模块，功能按键模块，电源</a:t>
            </a:r>
            <a:r>
              <a:rPr lang="en-US" altLang="zh-CN" sz="1200" dirty="0">
                <a:latin typeface="微软雅黑" pitchFamily="34" charset="-122"/>
                <a:ea typeface="微软雅黑" pitchFamily="34" charset="-122"/>
              </a:rPr>
              <a:t>USB</a:t>
            </a:r>
            <a:r>
              <a:rPr lang="zh-CN" altLang="en-US" sz="1200" dirty="0">
                <a:latin typeface="微软雅黑" pitchFamily="34" charset="-122"/>
                <a:ea typeface="微软雅黑" pitchFamily="34" charset="-122"/>
              </a:rPr>
              <a:t>接口模块，</a:t>
            </a:r>
            <a:r>
              <a:rPr lang="en-US" altLang="zh-CN" sz="1200" dirty="0">
                <a:latin typeface="微软雅黑" pitchFamily="34" charset="-122"/>
                <a:ea typeface="微软雅黑" pitchFamily="34" charset="-122"/>
              </a:rPr>
              <a:t>3.3V</a:t>
            </a:r>
            <a:r>
              <a:rPr lang="zh-CN" altLang="en-US" sz="1200" dirty="0">
                <a:latin typeface="微软雅黑" pitchFamily="34" charset="-122"/>
                <a:ea typeface="微软雅黑" pitchFamily="34" charset="-122"/>
              </a:rPr>
              <a:t>稳压源模块，串口模块。</a:t>
            </a:r>
          </a:p>
        </p:txBody>
      </p:sp>
      <p:pic>
        <p:nvPicPr>
          <p:cNvPr id="9" name="图片 8">
            <a:extLst>
              <a:ext uri="{FF2B5EF4-FFF2-40B4-BE49-F238E27FC236}">
                <a16:creationId xmlns:a16="http://schemas.microsoft.com/office/drawing/2014/main" id="{BDB00DAA-0C91-4541-A576-1AEFA715AA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648167" y="-423079"/>
            <a:ext cx="5244361" cy="7411383"/>
          </a:xfrm>
          <a:prstGeom prst="rect">
            <a:avLst/>
          </a:prstGeom>
        </p:spPr>
      </p:pic>
    </p:spTree>
    <p:extLst>
      <p:ext uri="{BB962C8B-B14F-4D97-AF65-F5344CB8AC3E}">
        <p14:creationId xmlns:p14="http://schemas.microsoft.com/office/powerpoint/2010/main" val="336385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50000">
              <a:schemeClr val="accent1">
                <a:lumMod val="5000"/>
                <a:lumOff val="95000"/>
              </a:schemeClr>
            </a:gs>
            <a:gs pos="62000">
              <a:schemeClr val="accent1">
                <a:lumMod val="45000"/>
                <a:lumOff val="55000"/>
              </a:schemeClr>
            </a:gs>
            <a:gs pos="19448">
              <a:srgbClr val="D7E2F0"/>
            </a:gs>
            <a:gs pos="79000">
              <a:srgbClr val="D3E0EF"/>
            </a:gs>
            <a:gs pos="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436AAA56-5293-4D30-B1BD-972FBF16FB53}"/>
              </a:ext>
            </a:extLst>
          </p:cNvPr>
          <p:cNvSpPr txBox="1">
            <a:spLocks/>
          </p:cNvSpPr>
          <p:nvPr/>
        </p:nvSpPr>
        <p:spPr>
          <a:xfrm>
            <a:off x="5033962" y="328499"/>
            <a:ext cx="2124075" cy="5489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7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700" b="0"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开源硬件</a:t>
            </a:r>
          </a:p>
        </p:txBody>
      </p:sp>
      <p:pic>
        <p:nvPicPr>
          <p:cNvPr id="4" name="图片 3">
            <a:extLst>
              <a:ext uri="{FF2B5EF4-FFF2-40B4-BE49-F238E27FC236}">
                <a16:creationId xmlns:a16="http://schemas.microsoft.com/office/drawing/2014/main" id="{3C224382-941B-41EE-8A8C-FF2F6132E720}"/>
              </a:ext>
            </a:extLst>
          </p:cNvPr>
          <p:cNvPicPr>
            <a:picLocks noChangeAspect="1"/>
          </p:cNvPicPr>
          <p:nvPr/>
        </p:nvPicPr>
        <p:blipFill>
          <a:blip r:embed="rId2"/>
          <a:stretch>
            <a:fillRect/>
          </a:stretch>
        </p:blipFill>
        <p:spPr>
          <a:xfrm>
            <a:off x="1209024" y="2581326"/>
            <a:ext cx="4886973" cy="3177444"/>
          </a:xfrm>
          <a:prstGeom prst="rect">
            <a:avLst/>
          </a:prstGeom>
        </p:spPr>
      </p:pic>
      <p:sp>
        <p:nvSpPr>
          <p:cNvPr id="5" name="文本框 4">
            <a:extLst>
              <a:ext uri="{FF2B5EF4-FFF2-40B4-BE49-F238E27FC236}">
                <a16:creationId xmlns:a16="http://schemas.microsoft.com/office/drawing/2014/main" id="{EF5EC3C6-0E63-4F5A-A010-34C6CF4C5DA1}"/>
              </a:ext>
            </a:extLst>
          </p:cNvPr>
          <p:cNvSpPr txBox="1"/>
          <p:nvPr/>
        </p:nvSpPr>
        <p:spPr>
          <a:xfrm>
            <a:off x="1209024" y="1008126"/>
            <a:ext cx="9609873" cy="1569660"/>
          </a:xfrm>
          <a:prstGeom prst="rect">
            <a:avLst/>
          </a:prstGeom>
          <a:noFill/>
        </p:spPr>
        <p:txBody>
          <a:bodyPr wrap="square" rtlCol="0">
            <a:spAutoFit/>
          </a:bodyPr>
          <a:lstStyle/>
          <a:p>
            <a:r>
              <a:rPr lang="zh-CN" altLang="en-US" sz="1600" dirty="0">
                <a:latin typeface="微软雅黑" pitchFamily="34" charset="-122"/>
                <a:ea typeface="微软雅黑" pitchFamily="34" charset="-122"/>
              </a:rPr>
              <a:t>       公司对</a:t>
            </a:r>
            <a:r>
              <a:rPr lang="zh-CN" altLang="en-US" sz="1600" dirty="0">
                <a:solidFill>
                  <a:srgbClr val="333333"/>
                </a:solidFill>
                <a:latin typeface="微软雅黑" pitchFamily="34" charset="-122"/>
                <a:ea typeface="微软雅黑" pitchFamily="34" charset="-122"/>
              </a:rPr>
              <a:t>钛极小龟的</a:t>
            </a:r>
            <a:r>
              <a:rPr lang="zh-CN" altLang="en-US" sz="1600" dirty="0">
                <a:latin typeface="微软雅黑" pitchFamily="34" charset="-122"/>
                <a:ea typeface="微软雅黑" pitchFamily="34" charset="-122"/>
              </a:rPr>
              <a:t>电路图和电路板布局及驱动硬件的软件应用程序全部开源</a:t>
            </a:r>
            <a:r>
              <a:rPr lang="en-US" altLang="zh-CN" sz="1600">
                <a:latin typeface="微软雅黑" pitchFamily="34" charset="-122"/>
                <a:ea typeface="微软雅黑" pitchFamily="34" charset="-122"/>
              </a:rPr>
              <a:t>, </a:t>
            </a:r>
            <a:r>
              <a:rPr lang="zh-CN" altLang="en-US" sz="1600">
                <a:latin typeface="微软雅黑" pitchFamily="34" charset="-122"/>
                <a:ea typeface="微软雅黑" pitchFamily="34" charset="-122"/>
              </a:rPr>
              <a:t>方便</a:t>
            </a:r>
            <a:r>
              <a:rPr lang="zh-CN" altLang="en-US" sz="1600" dirty="0">
                <a:latin typeface="微软雅黑" pitchFamily="34" charset="-122"/>
                <a:ea typeface="微软雅黑" pitchFamily="34" charset="-122"/>
              </a:rPr>
              <a:t>初学者学习和使用。</a:t>
            </a:r>
            <a:endParaRPr lang="en-US" altLang="zh-CN" sz="1600" dirty="0">
              <a:latin typeface="微软雅黑" pitchFamily="34" charset="-122"/>
              <a:ea typeface="微软雅黑" pitchFamily="34" charset="-122"/>
            </a:endParaRPr>
          </a:p>
          <a:p>
            <a:endParaRPr lang="en-US" altLang="zh-CN" sz="1600" dirty="0">
              <a:latin typeface="微软雅黑" pitchFamily="34" charset="-122"/>
              <a:ea typeface="微软雅黑" pitchFamily="34" charset="-122"/>
            </a:endParaRPr>
          </a:p>
          <a:p>
            <a:r>
              <a:rPr lang="zh-CN" altLang="en-US" sz="1600" dirty="0">
                <a:solidFill>
                  <a:srgbClr val="333333"/>
                </a:solidFill>
                <a:latin typeface="微软雅黑" pitchFamily="34" charset="-122"/>
                <a:ea typeface="微软雅黑" pitchFamily="34" charset="-122"/>
              </a:rPr>
              <a:t>       钛极小龟电路图采用模块化，可以直观、简洁的体现每个模块和整体电路板的电子元器件的</a:t>
            </a:r>
            <a:r>
              <a:rPr lang="zh-CN" altLang="en-US" sz="1600" dirty="0">
                <a:latin typeface="微软雅黑" pitchFamily="34" charset="-122"/>
                <a:ea typeface="微软雅黑" pitchFamily="34" charset="-122"/>
              </a:rPr>
              <a:t>连接方式，帮助初学者快速了解电路实际工作时的运行原理。</a:t>
            </a:r>
            <a:endParaRPr lang="en-US" altLang="zh-CN" sz="1600" dirty="0">
              <a:latin typeface="微软雅黑" pitchFamily="34" charset="-122"/>
              <a:ea typeface="微软雅黑" pitchFamily="34" charset="-122"/>
            </a:endParaRPr>
          </a:p>
          <a:p>
            <a:endParaRPr lang="en-US" altLang="zh-CN" sz="1600" dirty="0"/>
          </a:p>
          <a:p>
            <a:endParaRPr lang="zh-CN" altLang="en-US" sz="1600" dirty="0"/>
          </a:p>
        </p:txBody>
      </p:sp>
      <p:pic>
        <p:nvPicPr>
          <p:cNvPr id="7" name="图片 6">
            <a:extLst>
              <a:ext uri="{FF2B5EF4-FFF2-40B4-BE49-F238E27FC236}">
                <a16:creationId xmlns:a16="http://schemas.microsoft.com/office/drawing/2014/main" id="{7C873FF6-6133-480A-B4FB-B63D2E0A6A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043707" y="2945704"/>
            <a:ext cx="3157034" cy="2393351"/>
          </a:xfrm>
          <a:prstGeom prst="rect">
            <a:avLst/>
          </a:prstGeom>
        </p:spPr>
      </p:pic>
      <p:pic>
        <p:nvPicPr>
          <p:cNvPr id="9" name="图片 8">
            <a:extLst>
              <a:ext uri="{FF2B5EF4-FFF2-40B4-BE49-F238E27FC236}">
                <a16:creationId xmlns:a16="http://schemas.microsoft.com/office/drawing/2014/main" id="{C5EFDF18-8F4A-4C1A-950A-AE8F16493A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682257" y="2977607"/>
            <a:ext cx="3157033" cy="2329547"/>
          </a:xfrm>
          <a:prstGeom prst="rect">
            <a:avLst/>
          </a:prstGeom>
        </p:spPr>
      </p:pic>
      <p:sp>
        <p:nvSpPr>
          <p:cNvPr id="10" name="文本框 9">
            <a:extLst>
              <a:ext uri="{FF2B5EF4-FFF2-40B4-BE49-F238E27FC236}">
                <a16:creationId xmlns:a16="http://schemas.microsoft.com/office/drawing/2014/main" id="{0A73718F-6C65-469C-8590-872CF3B16A99}"/>
              </a:ext>
            </a:extLst>
          </p:cNvPr>
          <p:cNvSpPr txBox="1"/>
          <p:nvPr/>
        </p:nvSpPr>
        <p:spPr>
          <a:xfrm>
            <a:off x="3140517" y="5758770"/>
            <a:ext cx="1513126" cy="369332"/>
          </a:xfrm>
          <a:prstGeom prst="rect">
            <a:avLst/>
          </a:prstGeom>
          <a:noFill/>
        </p:spPr>
        <p:txBody>
          <a:bodyPr wrap="square" rtlCol="0">
            <a:spAutoFit/>
          </a:bodyPr>
          <a:lstStyle/>
          <a:p>
            <a:r>
              <a:rPr lang="zh-CN" altLang="en-US" dirty="0">
                <a:latin typeface="微软雅黑" pitchFamily="34" charset="-122"/>
                <a:ea typeface="微软雅黑" pitchFamily="34" charset="-122"/>
              </a:rPr>
              <a:t>电路原理图</a:t>
            </a:r>
          </a:p>
        </p:txBody>
      </p:sp>
      <p:sp>
        <p:nvSpPr>
          <p:cNvPr id="11" name="文本框 10">
            <a:extLst>
              <a:ext uri="{FF2B5EF4-FFF2-40B4-BE49-F238E27FC236}">
                <a16:creationId xmlns:a16="http://schemas.microsoft.com/office/drawing/2014/main" id="{0A91EA0F-54C6-421E-A848-14FE041523F6}"/>
              </a:ext>
            </a:extLst>
          </p:cNvPr>
          <p:cNvSpPr txBox="1"/>
          <p:nvPr/>
        </p:nvSpPr>
        <p:spPr>
          <a:xfrm>
            <a:off x="7977020" y="5720897"/>
            <a:ext cx="1844615" cy="369332"/>
          </a:xfrm>
          <a:prstGeom prst="rect">
            <a:avLst/>
          </a:prstGeom>
          <a:noFill/>
        </p:spPr>
        <p:txBody>
          <a:bodyPr wrap="square" rtlCol="0">
            <a:spAutoFit/>
          </a:bodyPr>
          <a:lstStyle/>
          <a:p>
            <a:r>
              <a:rPr lang="en-US" altLang="zh-CN" dirty="0">
                <a:latin typeface="微软雅黑" pitchFamily="34" charset="-122"/>
                <a:ea typeface="微软雅黑" pitchFamily="34" charset="-122"/>
              </a:rPr>
              <a:t>PCB</a:t>
            </a:r>
            <a:r>
              <a:rPr lang="zh-CN" altLang="en-US" dirty="0">
                <a:latin typeface="微软雅黑" pitchFamily="34" charset="-122"/>
                <a:ea typeface="微软雅黑" pitchFamily="34" charset="-122"/>
              </a:rPr>
              <a:t>正反面图</a:t>
            </a:r>
          </a:p>
        </p:txBody>
      </p:sp>
    </p:spTree>
    <p:extLst>
      <p:ext uri="{BB962C8B-B14F-4D97-AF65-F5344CB8AC3E}">
        <p14:creationId xmlns:p14="http://schemas.microsoft.com/office/powerpoint/2010/main" val="232133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6000">
              <a:schemeClr val="accent1">
                <a:lumMod val="5000"/>
                <a:lumOff val="95000"/>
              </a:schemeClr>
            </a:gs>
            <a:gs pos="78000">
              <a:schemeClr val="accent1">
                <a:lumMod val="45000"/>
                <a:lumOff val="55000"/>
              </a:schemeClr>
            </a:gs>
            <a:gs pos="69916">
              <a:srgbClr val="D3E0EF"/>
            </a:gs>
            <a:gs pos="84000">
              <a:schemeClr val="accent1">
                <a:lumMod val="45000"/>
                <a:lumOff val="55000"/>
              </a:schemeClr>
            </a:gs>
            <a:gs pos="100000">
              <a:schemeClr val="accent1">
                <a:lumMod val="30000"/>
                <a:lumOff val="70000"/>
              </a:schemeClr>
            </a:gs>
          </a:gsLst>
          <a:lin ang="12000000" scaled="0"/>
        </a:gradFill>
        <a:effectLst/>
      </p:bgPr>
    </p:bg>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436AAA56-5293-4D30-B1BD-972FBF16FB53}"/>
              </a:ext>
            </a:extLst>
          </p:cNvPr>
          <p:cNvSpPr txBox="1">
            <a:spLocks/>
          </p:cNvSpPr>
          <p:nvPr/>
        </p:nvSpPr>
        <p:spPr>
          <a:xfrm>
            <a:off x="5033962" y="656851"/>
            <a:ext cx="2124075" cy="5489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7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7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rPr>
              <a:t>套件清单</a:t>
            </a:r>
          </a:p>
        </p:txBody>
      </p:sp>
      <p:sp>
        <p:nvSpPr>
          <p:cNvPr id="2" name="文本框 1">
            <a:extLst>
              <a:ext uri="{FF2B5EF4-FFF2-40B4-BE49-F238E27FC236}">
                <a16:creationId xmlns:a16="http://schemas.microsoft.com/office/drawing/2014/main" id="{14D5F967-38A7-4826-910F-F2E36C55EAC0}"/>
              </a:ext>
            </a:extLst>
          </p:cNvPr>
          <p:cNvSpPr txBox="1"/>
          <p:nvPr/>
        </p:nvSpPr>
        <p:spPr>
          <a:xfrm>
            <a:off x="2169716" y="1615155"/>
            <a:ext cx="5144568" cy="3785652"/>
          </a:xfrm>
          <a:prstGeom prst="rect">
            <a:avLst/>
          </a:prstGeom>
          <a:noFill/>
        </p:spPr>
        <p:txBody>
          <a:bodyPr wrap="square" rtlCol="0">
            <a:spAutoFit/>
          </a:bodyPr>
          <a:lstStyle/>
          <a:p>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1.</a:t>
            </a:r>
            <a:r>
              <a:rPr lang="zh-CN" altLang="en-US" sz="1600" b="1" dirty="0">
                <a:latin typeface="微软雅黑" pitchFamily="34" charset="-122"/>
                <a:ea typeface="微软雅黑" pitchFamily="34" charset="-122"/>
              </a:rPr>
              <a:t>开发板</a:t>
            </a:r>
            <a:endParaRPr lang="en-US" altLang="zh-CN" sz="1600" b="1" dirty="0">
              <a:latin typeface="微软雅黑" pitchFamily="34" charset="-122"/>
              <a:ea typeface="微软雅黑" pitchFamily="34" charset="-122"/>
            </a:endParaRPr>
          </a:p>
          <a:p>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2.</a:t>
            </a:r>
            <a:r>
              <a:rPr lang="zh-CN" altLang="en-US" sz="1600" b="1" dirty="0">
                <a:latin typeface="微软雅黑" pitchFamily="34" charset="-122"/>
                <a:ea typeface="微软雅黑" pitchFamily="34" charset="-122"/>
              </a:rPr>
              <a:t>配件（遥控器，</a:t>
            </a:r>
            <a:r>
              <a:rPr lang="en-US" altLang="zh-CN" sz="1600" b="1" dirty="0">
                <a:latin typeface="微软雅黑" pitchFamily="34" charset="-122"/>
                <a:ea typeface="微软雅黑" pitchFamily="34" charset="-122"/>
              </a:rPr>
              <a:t>USB</a:t>
            </a:r>
            <a:r>
              <a:rPr lang="zh-CN" altLang="en-US" sz="1600" b="1" dirty="0">
                <a:latin typeface="微软雅黑" pitchFamily="34" charset="-122"/>
                <a:ea typeface="微软雅黑" pitchFamily="34" charset="-122"/>
              </a:rPr>
              <a:t>线等）</a:t>
            </a:r>
            <a:endParaRPr lang="en-US" altLang="zh-CN" sz="1600" b="1" dirty="0">
              <a:latin typeface="微软雅黑" pitchFamily="34" charset="-122"/>
              <a:ea typeface="微软雅黑" pitchFamily="34" charset="-122"/>
            </a:endParaRPr>
          </a:p>
          <a:p>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3.</a:t>
            </a:r>
            <a:r>
              <a:rPr lang="zh-CN" altLang="en-US" sz="1600" b="1" dirty="0">
                <a:latin typeface="微软雅黑" pitchFamily="34" charset="-122"/>
                <a:ea typeface="微软雅黑" pitchFamily="34" charset="-122"/>
              </a:rPr>
              <a:t>教案下载链接</a:t>
            </a:r>
            <a:endParaRPr lang="en-US" altLang="zh-CN" sz="1600" b="1" dirty="0">
              <a:latin typeface="微软雅黑" pitchFamily="34" charset="-122"/>
              <a:ea typeface="微软雅黑" pitchFamily="34" charset="-122"/>
            </a:endParaRPr>
          </a:p>
          <a:p>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4.</a:t>
            </a:r>
            <a:r>
              <a:rPr lang="zh-CN" altLang="en-US" sz="1600" b="1" dirty="0">
                <a:latin typeface="微软雅黑" pitchFamily="34" charset="-122"/>
                <a:ea typeface="微软雅黑" pitchFamily="34" charset="-122"/>
              </a:rPr>
              <a:t>开发环境下载链接</a:t>
            </a:r>
            <a:endParaRPr lang="en-US" altLang="zh-CN" sz="1600" b="1" dirty="0">
              <a:latin typeface="微软雅黑" pitchFamily="34" charset="-122"/>
              <a:ea typeface="微软雅黑" pitchFamily="34" charset="-122"/>
            </a:endParaRPr>
          </a:p>
          <a:p>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5.</a:t>
            </a:r>
            <a:r>
              <a:rPr lang="zh-CN" altLang="en-US" sz="1600" b="1" dirty="0">
                <a:latin typeface="微软雅黑" pitchFamily="34" charset="-122"/>
                <a:ea typeface="微软雅黑" pitchFamily="34" charset="-122"/>
              </a:rPr>
              <a:t>学习资料下载链接</a:t>
            </a:r>
            <a:endParaRPr lang="en-US" altLang="zh-CN" sz="1600" b="1" dirty="0">
              <a:latin typeface="微软雅黑" pitchFamily="34" charset="-122"/>
              <a:ea typeface="微软雅黑" pitchFamily="34" charset="-122"/>
            </a:endParaRPr>
          </a:p>
          <a:p>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6.</a:t>
            </a:r>
            <a:r>
              <a:rPr lang="zh-CN" altLang="en-US" sz="1600" b="1" dirty="0">
                <a:latin typeface="微软雅黑" pitchFamily="34" charset="-122"/>
                <a:ea typeface="微软雅黑" pitchFamily="34" charset="-122"/>
              </a:rPr>
              <a:t>外包装</a:t>
            </a:r>
            <a:endParaRPr lang="en-US" altLang="zh-CN" sz="1600" b="1" dirty="0">
              <a:latin typeface="微软雅黑" pitchFamily="34" charset="-122"/>
              <a:ea typeface="微软雅黑" pitchFamily="34" charset="-122"/>
            </a:endParaRPr>
          </a:p>
          <a:p>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7.</a:t>
            </a:r>
            <a:r>
              <a:rPr lang="zh-CN" altLang="en-US" sz="1600" b="1" dirty="0">
                <a:latin typeface="微软雅黑" pitchFamily="34" charset="-122"/>
                <a:ea typeface="微软雅黑" pitchFamily="34" charset="-122"/>
              </a:rPr>
              <a:t>说明书</a:t>
            </a:r>
            <a:endParaRPr lang="en-US" altLang="zh-CN" sz="1600" b="1" dirty="0">
              <a:latin typeface="微软雅黑" pitchFamily="34" charset="-122"/>
              <a:ea typeface="微软雅黑" pitchFamily="34" charset="-122"/>
            </a:endParaRPr>
          </a:p>
          <a:p>
            <a:endParaRPr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28323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4000">
              <a:schemeClr val="accent1">
                <a:lumMod val="0"/>
                <a:lumOff val="100000"/>
              </a:schemeClr>
            </a:gs>
            <a:gs pos="78000">
              <a:schemeClr val="accent1">
                <a:lumMod val="45000"/>
                <a:lumOff val="55000"/>
              </a:schemeClr>
            </a:gs>
            <a:gs pos="69916">
              <a:srgbClr val="D3E0EF"/>
            </a:gs>
            <a:gs pos="84000">
              <a:schemeClr val="accent1">
                <a:lumMod val="45000"/>
                <a:lumOff val="55000"/>
              </a:schemeClr>
            </a:gs>
            <a:gs pos="100000">
              <a:schemeClr val="accent1">
                <a:lumMod val="30000"/>
                <a:lumOff val="70000"/>
              </a:schemeClr>
            </a:gs>
          </a:gsLst>
          <a:lin ang="12000000" scaled="0"/>
        </a:gradFill>
        <a:effectLst/>
      </p:bgPr>
    </p:bg>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436AAA56-5293-4D30-B1BD-972FBF16FB53}"/>
              </a:ext>
            </a:extLst>
          </p:cNvPr>
          <p:cNvSpPr txBox="1">
            <a:spLocks/>
          </p:cNvSpPr>
          <p:nvPr/>
        </p:nvSpPr>
        <p:spPr>
          <a:xfrm>
            <a:off x="1093932" y="564102"/>
            <a:ext cx="2124075" cy="5489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7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7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rPr>
              <a:t>配套教程</a:t>
            </a:r>
          </a:p>
        </p:txBody>
      </p:sp>
      <p:sp>
        <p:nvSpPr>
          <p:cNvPr id="2" name="文本框 1">
            <a:extLst>
              <a:ext uri="{FF2B5EF4-FFF2-40B4-BE49-F238E27FC236}">
                <a16:creationId xmlns:a16="http://schemas.microsoft.com/office/drawing/2014/main" id="{83198DB2-F4D1-46AE-A4A7-92EB5BD0DC1D}"/>
              </a:ext>
            </a:extLst>
          </p:cNvPr>
          <p:cNvSpPr txBox="1"/>
          <p:nvPr/>
        </p:nvSpPr>
        <p:spPr>
          <a:xfrm>
            <a:off x="910202" y="1367406"/>
            <a:ext cx="3098462" cy="3970318"/>
          </a:xfrm>
          <a:prstGeom prst="rect">
            <a:avLst/>
          </a:prstGeom>
          <a:noFill/>
        </p:spPr>
        <p:txBody>
          <a:bodyPr wrap="square" rtlCol="0">
            <a:spAutoFit/>
          </a:bodyPr>
          <a:lstStyle/>
          <a:p>
            <a:r>
              <a:rPr lang="zh-CN" altLang="en-US" sz="1200" dirty="0"/>
              <a:t>         </a:t>
            </a:r>
            <a:r>
              <a:rPr lang="zh-CN" altLang="en-US" sz="1400" dirty="0">
                <a:latin typeface="微软雅黑" pitchFamily="34" charset="-122"/>
                <a:ea typeface="微软雅黑" pitchFamily="34" charset="-122"/>
              </a:rPr>
              <a:t>教程分为入门篇、基础篇、进阶篇和综合篇。</a:t>
            </a:r>
            <a:endParaRPr lang="en-US" altLang="zh-CN" sz="1400" dirty="0">
              <a:latin typeface="微软雅黑" pitchFamily="34" charset="-122"/>
              <a:ea typeface="微软雅黑" pitchFamily="34" charset="-122"/>
            </a:endParaRPr>
          </a:p>
          <a:p>
            <a:endParaRPr lang="en-US" altLang="zh-CN" sz="1400" dirty="0">
              <a:latin typeface="微软雅黑" pitchFamily="34" charset="-122"/>
              <a:ea typeface="微软雅黑" pitchFamily="34" charset="-122"/>
            </a:endParaRPr>
          </a:p>
          <a:p>
            <a:r>
              <a:rPr lang="en-US" altLang="zh-CN" sz="1400" dirty="0">
                <a:latin typeface="微软雅黑" pitchFamily="34" charset="-122"/>
                <a:ea typeface="微软雅黑" pitchFamily="34" charset="-122"/>
              </a:rPr>
              <a:t>       1.</a:t>
            </a:r>
            <a:r>
              <a:rPr lang="zh-CN" altLang="en-US" sz="1400" dirty="0">
                <a:latin typeface="微软雅黑" pitchFamily="34" charset="-122"/>
                <a:ea typeface="微软雅黑" pitchFamily="34" charset="-122"/>
              </a:rPr>
              <a:t>入门篇六节课程：讲解开发板和开发环境搭建，</a:t>
            </a:r>
            <a:r>
              <a:rPr lang="en-US" altLang="zh-CN" sz="1400" dirty="0">
                <a:latin typeface="微软雅黑" pitchFamily="34" charset="-122"/>
                <a:ea typeface="微软雅黑" pitchFamily="34" charset="-122"/>
              </a:rPr>
              <a:t>JAVA</a:t>
            </a:r>
            <a:r>
              <a:rPr lang="zh-CN" altLang="en-US" sz="1400" dirty="0">
                <a:latin typeface="微软雅黑" pitchFamily="34" charset="-122"/>
                <a:ea typeface="微软雅黑" pitchFamily="34" charset="-122"/>
              </a:rPr>
              <a:t>语言基础，新建工程及应用。</a:t>
            </a:r>
            <a:endParaRPr lang="en-US" altLang="zh-CN" sz="1400" dirty="0">
              <a:latin typeface="微软雅黑" pitchFamily="34" charset="-122"/>
              <a:ea typeface="微软雅黑" pitchFamily="34" charset="-122"/>
            </a:endParaRPr>
          </a:p>
          <a:p>
            <a:endParaRPr lang="zh-CN" altLang="en-US" sz="1400" dirty="0">
              <a:latin typeface="微软雅黑" pitchFamily="34" charset="-122"/>
              <a:ea typeface="微软雅黑" pitchFamily="34" charset="-122"/>
            </a:endParaRPr>
          </a:p>
          <a:p>
            <a:r>
              <a:rPr lang="en-US" altLang="zh-CN" sz="1400" dirty="0">
                <a:latin typeface="微软雅黑" pitchFamily="34" charset="-122"/>
                <a:ea typeface="微软雅黑" pitchFamily="34" charset="-122"/>
              </a:rPr>
              <a:t>       2.</a:t>
            </a:r>
            <a:r>
              <a:rPr lang="zh-CN" altLang="en-US" sz="1400" dirty="0">
                <a:latin typeface="微软雅黑" pitchFamily="34" charset="-122"/>
                <a:ea typeface="微软雅黑" pitchFamily="34" charset="-122"/>
              </a:rPr>
              <a:t>基础篇八节课程：每节课程讲解一个外设模块操作，并附加操作模</a:t>
            </a:r>
          </a:p>
          <a:p>
            <a:r>
              <a:rPr lang="zh-CN" altLang="en-US" sz="1400" dirty="0">
                <a:latin typeface="微软雅黑" pitchFamily="34" charset="-122"/>
                <a:ea typeface="微软雅黑" pitchFamily="34" charset="-122"/>
              </a:rPr>
              <a:t>块的例程。</a:t>
            </a:r>
            <a:endParaRPr lang="en-US" altLang="zh-CN" sz="1400" dirty="0">
              <a:latin typeface="微软雅黑" pitchFamily="34" charset="-122"/>
              <a:ea typeface="微软雅黑" pitchFamily="34" charset="-122"/>
            </a:endParaRPr>
          </a:p>
          <a:p>
            <a:endParaRPr lang="zh-CN" altLang="en-US" sz="1400" dirty="0">
              <a:latin typeface="微软雅黑" pitchFamily="34" charset="-122"/>
              <a:ea typeface="微软雅黑" pitchFamily="34" charset="-122"/>
            </a:endParaRPr>
          </a:p>
          <a:p>
            <a:r>
              <a:rPr lang="en-US" altLang="zh-CN" sz="1400" dirty="0">
                <a:latin typeface="微软雅黑" pitchFamily="34" charset="-122"/>
                <a:ea typeface="微软雅黑" pitchFamily="34" charset="-122"/>
              </a:rPr>
              <a:t>       3.</a:t>
            </a:r>
            <a:r>
              <a:rPr lang="zh-CN" altLang="en-US" sz="1400" dirty="0">
                <a:latin typeface="微软雅黑" pitchFamily="34" charset="-122"/>
                <a:ea typeface="微软雅黑" pitchFamily="34" charset="-122"/>
              </a:rPr>
              <a:t>进阶篇六节课程：每节课程讲解一个高级应用，并附加高级应用</a:t>
            </a:r>
          </a:p>
          <a:p>
            <a:r>
              <a:rPr lang="zh-CN" altLang="en-US" sz="1400" dirty="0">
                <a:latin typeface="微软雅黑" pitchFamily="34" charset="-122"/>
                <a:ea typeface="微软雅黑" pitchFamily="34" charset="-122"/>
              </a:rPr>
              <a:t>的例程。</a:t>
            </a:r>
            <a:endParaRPr lang="en-US" altLang="zh-CN" sz="1400" dirty="0">
              <a:latin typeface="微软雅黑" pitchFamily="34" charset="-122"/>
              <a:ea typeface="微软雅黑" pitchFamily="34" charset="-122"/>
            </a:endParaRPr>
          </a:p>
          <a:p>
            <a:endParaRPr lang="zh-CN" altLang="en-US" sz="1400" dirty="0">
              <a:latin typeface="微软雅黑" pitchFamily="34" charset="-122"/>
              <a:ea typeface="微软雅黑" pitchFamily="34" charset="-122"/>
            </a:endParaRPr>
          </a:p>
          <a:p>
            <a:r>
              <a:rPr lang="en-US" altLang="zh-CN" sz="1400" dirty="0">
                <a:latin typeface="微软雅黑" pitchFamily="34" charset="-122"/>
                <a:ea typeface="微软雅黑" pitchFamily="34" charset="-122"/>
              </a:rPr>
              <a:t>       4.</a:t>
            </a:r>
            <a:r>
              <a:rPr lang="zh-CN" altLang="en-US" sz="1400" dirty="0">
                <a:latin typeface="微软雅黑" pitchFamily="34" charset="-122"/>
                <a:ea typeface="微软雅黑" pitchFamily="34" charset="-122"/>
              </a:rPr>
              <a:t>综合篇两节课程：每节课程讲解一个物联云综合应用，并附加综合应用的例程。</a:t>
            </a:r>
            <a:endParaRPr lang="en-US" altLang="zh-CN" sz="1400" dirty="0">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032C33B7-19DD-4940-8318-45BE3FB28741}"/>
              </a:ext>
            </a:extLst>
          </p:cNvPr>
          <p:cNvSpPr/>
          <p:nvPr/>
        </p:nvSpPr>
        <p:spPr>
          <a:xfrm>
            <a:off x="4588851" y="690297"/>
            <a:ext cx="579777" cy="5324535"/>
          </a:xfrm>
          <a:prstGeom prst="rect">
            <a:avLst/>
          </a:prstGeom>
          <a:noFill/>
        </p:spPr>
        <p:txBody>
          <a:bodyPr wrap="square" lIns="91440" tIns="45720" rIns="91440" bIns="45720">
            <a:spAutoFit/>
          </a:bodyPr>
          <a:lstStyle/>
          <a:p>
            <a:pPr algn="ctr"/>
            <a:r>
              <a:rPr lang="zh-CN" altLang="en-US" sz="2000" b="1" i="1" cap="none" spc="0" dirty="0">
                <a:ln w="6600">
                  <a:solidFill>
                    <a:schemeClr val="accent2"/>
                  </a:solidFill>
                  <a:prstDash val="solid"/>
                </a:ln>
                <a:solidFill>
                  <a:srgbClr val="FFFFFF"/>
                </a:solidFill>
                <a:effectLst>
                  <a:outerShdw blurRad="38100" dist="38100" dir="2700000" algn="tl">
                    <a:srgbClr val="000000">
                      <a:alpha val="43137"/>
                    </a:srgbClr>
                  </a:outerShdw>
                </a:effectLst>
                <a:latin typeface="+mn-ea"/>
              </a:rPr>
              <a:t>更多精彩教程会不断更新</a:t>
            </a:r>
            <a:endParaRPr lang="en-US" altLang="zh-CN" sz="2000" b="1" i="1" cap="none" spc="0" dirty="0">
              <a:ln w="6600">
                <a:solidFill>
                  <a:schemeClr val="accent2"/>
                </a:solidFill>
                <a:prstDash val="solid"/>
              </a:ln>
              <a:solidFill>
                <a:srgbClr val="FFFFFF"/>
              </a:solidFill>
              <a:effectLst>
                <a:outerShdw blurRad="38100" dist="38100" dir="2700000" algn="tl">
                  <a:srgbClr val="000000">
                    <a:alpha val="43137"/>
                  </a:srgbClr>
                </a:outerShdw>
              </a:effectLst>
              <a:latin typeface="+mn-ea"/>
            </a:endParaRPr>
          </a:p>
          <a:p>
            <a:pPr algn="ctr"/>
            <a:r>
              <a:rPr lang="zh-CN" altLang="en-US" sz="2000" b="1" i="1" cap="none" spc="0" dirty="0">
                <a:ln w="6600">
                  <a:solidFill>
                    <a:schemeClr val="accent2"/>
                  </a:solidFill>
                  <a:prstDash val="solid"/>
                </a:ln>
                <a:solidFill>
                  <a:srgbClr val="FFFFFF"/>
                </a:solidFill>
                <a:effectLst>
                  <a:outerShdw blurRad="38100" dist="38100" dir="2700000" algn="tl">
                    <a:srgbClr val="000000">
                      <a:alpha val="43137"/>
                    </a:srgbClr>
                  </a:outerShdw>
                </a:effectLst>
                <a:latin typeface="+mn-ea"/>
              </a:rPr>
              <a:t>，敬请关注</a:t>
            </a:r>
            <a:endParaRPr lang="en-US" altLang="zh-CN" sz="2000" b="1" i="1" cap="none" spc="0" dirty="0">
              <a:ln w="6600">
                <a:solidFill>
                  <a:schemeClr val="accent2"/>
                </a:solidFill>
                <a:prstDash val="solid"/>
              </a:ln>
              <a:solidFill>
                <a:srgbClr val="FFFFFF"/>
              </a:solidFill>
              <a:effectLst>
                <a:outerShdw blurRad="38100" dist="38100" dir="2700000" algn="tl">
                  <a:srgbClr val="000000">
                    <a:alpha val="43137"/>
                  </a:srgbClr>
                </a:outerShdw>
              </a:effectLst>
              <a:latin typeface="+mn-ea"/>
            </a:endParaRPr>
          </a:p>
          <a:p>
            <a:pPr algn="ctr"/>
            <a:r>
              <a:rPr lang="en-US" altLang="zh-CN" sz="2000" b="1" i="1" cap="none" spc="0" dirty="0">
                <a:ln w="6600">
                  <a:solidFill>
                    <a:schemeClr val="accent2"/>
                  </a:solidFill>
                  <a:prstDash val="solid"/>
                </a:ln>
                <a:solidFill>
                  <a:srgbClr val="FFFFFF"/>
                </a:solidFill>
                <a:effectLst>
                  <a:outerShdw blurRad="38100" dist="38100" dir="2700000" algn="tl">
                    <a:srgbClr val="000000">
                      <a:alpha val="43137"/>
                    </a:srgbClr>
                  </a:outerShdw>
                </a:effectLst>
                <a:latin typeface="+mn-ea"/>
              </a:rPr>
              <a:t>!</a:t>
            </a:r>
            <a:endParaRPr lang="zh-CN" altLang="en-US" sz="2000" b="1" i="1" cap="none" spc="0" dirty="0">
              <a:ln w="6600">
                <a:solidFill>
                  <a:schemeClr val="accent2"/>
                </a:solidFill>
                <a:prstDash val="solid"/>
              </a:ln>
              <a:solidFill>
                <a:srgbClr val="FFFFFF"/>
              </a:solidFill>
              <a:effectLst>
                <a:outerShdw blurRad="38100" dist="38100" dir="2700000" algn="tl">
                  <a:srgbClr val="000000">
                    <a:alpha val="43137"/>
                  </a:srgbClr>
                </a:outerShdw>
              </a:effectLst>
              <a:latin typeface="+mn-ea"/>
            </a:endParaRPr>
          </a:p>
        </p:txBody>
      </p:sp>
      <p:pic>
        <p:nvPicPr>
          <p:cNvPr id="6" name="图片 5">
            <a:extLst>
              <a:ext uri="{FF2B5EF4-FFF2-40B4-BE49-F238E27FC236}">
                <a16:creationId xmlns:a16="http://schemas.microsoft.com/office/drawing/2014/main" id="{0A663F38-0E43-433C-984E-8F1D133F2008}"/>
              </a:ext>
            </a:extLst>
          </p:cNvPr>
          <p:cNvPicPr>
            <a:picLocks noChangeAspect="1"/>
          </p:cNvPicPr>
          <p:nvPr/>
        </p:nvPicPr>
        <p:blipFill>
          <a:blip r:embed="rId2"/>
          <a:stretch>
            <a:fillRect/>
          </a:stretch>
        </p:blipFill>
        <p:spPr>
          <a:xfrm>
            <a:off x="5537937" y="599530"/>
            <a:ext cx="6405254" cy="5721511"/>
          </a:xfrm>
          <a:prstGeom prst="rect">
            <a:avLst/>
          </a:prstGeom>
        </p:spPr>
      </p:pic>
    </p:spTree>
    <p:extLst>
      <p:ext uri="{BB962C8B-B14F-4D97-AF65-F5344CB8AC3E}">
        <p14:creationId xmlns:p14="http://schemas.microsoft.com/office/powerpoint/2010/main" val="14396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1949232" y="1036221"/>
            <a:ext cx="2124075" cy="548998"/>
          </a:xfrm>
        </p:spPr>
        <p:txBody>
          <a:bodyPr>
            <a:normAutofit/>
          </a:bodyPr>
          <a:lstStyle/>
          <a:p>
            <a:r>
              <a:rPr lang="zh-CN" altLang="en-US" dirty="0">
                <a:latin typeface="微软雅黑" pitchFamily="34" charset="-122"/>
                <a:ea typeface="微软雅黑" pitchFamily="34" charset="-122"/>
              </a:rPr>
              <a:t>钛极物平台</a:t>
            </a:r>
          </a:p>
        </p:txBody>
      </p:sp>
      <p:sp>
        <p:nvSpPr>
          <p:cNvPr id="2" name="文本框 1">
            <a:extLst>
              <a:ext uri="{FF2B5EF4-FFF2-40B4-BE49-F238E27FC236}">
                <a16:creationId xmlns:a16="http://schemas.microsoft.com/office/drawing/2014/main" id="{169B8957-5EFC-4AEE-B4A2-3ACBF57B0497}"/>
              </a:ext>
            </a:extLst>
          </p:cNvPr>
          <p:cNvSpPr txBox="1"/>
          <p:nvPr/>
        </p:nvSpPr>
        <p:spPr>
          <a:xfrm>
            <a:off x="540039" y="1670363"/>
            <a:ext cx="6113854" cy="4247317"/>
          </a:xfrm>
          <a:prstGeom prst="rect">
            <a:avLst/>
          </a:prstGeom>
          <a:noFill/>
        </p:spPr>
        <p:txBody>
          <a:bodyPr wrap="square" rtlCol="0">
            <a:spAutoFit/>
          </a:bodyPr>
          <a:lstStyle/>
          <a:p>
            <a:r>
              <a:rPr lang="zh-CN" altLang="en-US" dirty="0"/>
              <a:t>   </a:t>
            </a:r>
            <a:r>
              <a:rPr lang="zh-CN" altLang="en-US" dirty="0">
                <a:latin typeface="微软雅黑" pitchFamily="34" charset="-122"/>
                <a:ea typeface="微软雅黑" pitchFamily="34" charset="-122"/>
              </a:rPr>
              <a:t>“钛极物平台” 是公司自主研发的核心产品，是一个为物联网产品厂商提供一站式解决方案的硬件开发平台、    不仅简化了物联网硬件开发难度，还赋予了制造商高效、敏捷的开发能力，可帮助产品加快上市速度。</a:t>
            </a:r>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平台聚焦于低成本硬件开发和边缘计算，其核心技术是将</a:t>
            </a:r>
            <a:r>
              <a:rPr lang="en-US" altLang="zh-CN" dirty="0">
                <a:latin typeface="微软雅黑" pitchFamily="34" charset="-122"/>
                <a:ea typeface="微软雅黑" pitchFamily="34" charset="-122"/>
              </a:rPr>
              <a:t>Java</a:t>
            </a:r>
            <a:r>
              <a:rPr lang="zh-CN" altLang="en-US" dirty="0">
                <a:latin typeface="微软雅黑" pitchFamily="34" charset="-122"/>
                <a:ea typeface="微软雅黑" pitchFamily="34" charset="-122"/>
              </a:rPr>
              <a:t>语言引入到低成本的物联网智能硬件开发中，继承了</a:t>
            </a:r>
            <a:r>
              <a:rPr lang="en-US" altLang="zh-CN" dirty="0">
                <a:latin typeface="微软雅黑" pitchFamily="34" charset="-122"/>
                <a:ea typeface="微软雅黑" pitchFamily="34" charset="-122"/>
              </a:rPr>
              <a:t>Java</a:t>
            </a:r>
            <a:r>
              <a:rPr lang="zh-CN" altLang="en-US" dirty="0">
                <a:latin typeface="微软雅黑" pitchFamily="34" charset="-122"/>
                <a:ea typeface="微软雅黑" pitchFamily="34" charset="-122"/>
              </a:rPr>
              <a:t>语言面向事件编程、跨平台、屏蔽指针、内存回收和沙盒运行的特点，安全、高效地实现物联网应用开发。同时庞大的</a:t>
            </a:r>
            <a:r>
              <a:rPr lang="en-US" altLang="zh-CN" dirty="0">
                <a:latin typeface="微软雅黑" pitchFamily="34" charset="-122"/>
                <a:ea typeface="微软雅黑" pitchFamily="34" charset="-122"/>
              </a:rPr>
              <a:t>Java</a:t>
            </a:r>
            <a:r>
              <a:rPr lang="zh-CN" altLang="en-US" dirty="0">
                <a:latin typeface="微软雅黑" pitchFamily="34" charset="-122"/>
                <a:ea typeface="微软雅黑" pitchFamily="34" charset="-122"/>
              </a:rPr>
              <a:t>开发人群，网络上海量的源码资源，再加上平台提供的丰富应用组件，让智能硬件开发不再从零做起，编程像搭积木一样简单。</a:t>
            </a:r>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平台适用于智能硬件、智能家居、市政智能监控、工业物联网、农业物联网和教育培训等多种领域。 </a:t>
            </a:r>
            <a:endParaRPr lang="en-US" altLang="zh-CN"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5665" y="2084956"/>
            <a:ext cx="4471025" cy="358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34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1009196" y="1015276"/>
            <a:ext cx="2124075" cy="548998"/>
          </a:xfrm>
        </p:spPr>
        <p:txBody>
          <a:bodyPr>
            <a:normAutofit/>
          </a:bodyPr>
          <a:lstStyle/>
          <a:p>
            <a:r>
              <a:rPr lang="zh-CN" altLang="en-US" dirty="0">
                <a:latin typeface="微软雅黑" pitchFamily="34" charset="-122"/>
                <a:ea typeface="微软雅黑" pitchFamily="34" charset="-122"/>
              </a:rPr>
              <a:t>系统架构</a:t>
            </a:r>
          </a:p>
        </p:txBody>
      </p:sp>
      <p:sp>
        <p:nvSpPr>
          <p:cNvPr id="8" name="文本框 7">
            <a:extLst>
              <a:ext uri="{FF2B5EF4-FFF2-40B4-BE49-F238E27FC236}">
                <a16:creationId xmlns:a16="http://schemas.microsoft.com/office/drawing/2014/main" id="{21C7BA86-B9BC-4A97-A3CF-FD1D9088EF00}"/>
              </a:ext>
            </a:extLst>
          </p:cNvPr>
          <p:cNvSpPr txBox="1"/>
          <p:nvPr/>
        </p:nvSpPr>
        <p:spPr>
          <a:xfrm>
            <a:off x="473528" y="1903570"/>
            <a:ext cx="3796394" cy="3416320"/>
          </a:xfrm>
          <a:prstGeom prst="rect">
            <a:avLst/>
          </a:prstGeom>
          <a:noFill/>
        </p:spPr>
        <p:txBody>
          <a:bodyPr wrap="square" rtlCol="0">
            <a:spAutoFit/>
          </a:bodyPr>
          <a:lstStyle/>
          <a:p>
            <a:r>
              <a:rPr lang="zh-CN" altLang="en-US" dirty="0">
                <a:latin typeface="微软雅黑" pitchFamily="34" charset="-122"/>
                <a:ea typeface="微软雅黑" pitchFamily="34" charset="-122"/>
              </a:rPr>
              <a:t>        钛极</a:t>
            </a:r>
            <a:r>
              <a:rPr lang="en-US" altLang="zh-CN" dirty="0">
                <a:latin typeface="微软雅黑" pitchFamily="34" charset="-122"/>
                <a:ea typeface="微软雅黑" pitchFamily="34" charset="-122"/>
              </a:rPr>
              <a:t>OS(</a:t>
            </a:r>
            <a:r>
              <a:rPr lang="en-US" altLang="zh-CN" dirty="0" err="1">
                <a:latin typeface="微软雅黑" pitchFamily="34" charset="-122"/>
                <a:ea typeface="微软雅黑" pitchFamily="34" charset="-122"/>
              </a:rPr>
              <a:t>TiJOS</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是一个支持 </a:t>
            </a:r>
            <a:r>
              <a:rPr lang="en-US" altLang="zh-CN" dirty="0">
                <a:latin typeface="微软雅黑" pitchFamily="34" charset="-122"/>
                <a:ea typeface="微软雅黑" pitchFamily="34" charset="-122"/>
              </a:rPr>
              <a:t>Java </a:t>
            </a:r>
            <a:r>
              <a:rPr lang="zh-CN" altLang="en-US" dirty="0">
                <a:latin typeface="微软雅黑" pitchFamily="34" charset="-122"/>
                <a:ea typeface="微软雅黑" pitchFamily="34" charset="-122"/>
              </a:rPr>
              <a:t>语言开发嵌入式智能硬件的物联网操作系统，支持大部分的</a:t>
            </a:r>
            <a:r>
              <a:rPr lang="en-US" altLang="zh-CN" dirty="0">
                <a:latin typeface="微软雅黑" pitchFamily="34" charset="-122"/>
                <a:ea typeface="微软雅黑" pitchFamily="34" charset="-122"/>
              </a:rPr>
              <a:t>Java</a:t>
            </a:r>
            <a:r>
              <a:rPr lang="zh-CN" altLang="en-US" dirty="0">
                <a:latin typeface="微软雅黑" pitchFamily="34" charset="-122"/>
                <a:ea typeface="微软雅黑" pitchFamily="34" charset="-122"/>
              </a:rPr>
              <a:t>特性，与标准</a:t>
            </a:r>
            <a:r>
              <a:rPr lang="en-US" altLang="zh-CN" dirty="0">
                <a:latin typeface="微软雅黑" pitchFamily="34" charset="-122"/>
                <a:ea typeface="微软雅黑" pitchFamily="34" charset="-122"/>
              </a:rPr>
              <a:t>Java</a:t>
            </a:r>
            <a:r>
              <a:rPr lang="zh-CN" altLang="en-US" dirty="0">
                <a:latin typeface="微软雅黑" pitchFamily="34" charset="-122"/>
                <a:ea typeface="微软雅黑" pitchFamily="34" charset="-122"/>
              </a:rPr>
              <a:t>兼容，并通过</a:t>
            </a:r>
            <a:r>
              <a:rPr lang="en-US" altLang="zh-CN" dirty="0">
                <a:latin typeface="微软雅黑" pitchFamily="34" charset="-122"/>
                <a:ea typeface="微软雅黑" pitchFamily="34" charset="-122"/>
              </a:rPr>
              <a:t>Eclipse</a:t>
            </a:r>
            <a:r>
              <a:rPr lang="zh-CN" altLang="en-US" dirty="0">
                <a:latin typeface="微软雅黑" pitchFamily="34" charset="-122"/>
                <a:ea typeface="微软雅黑" pitchFamily="34" charset="-122"/>
              </a:rPr>
              <a:t>进行开发，同时该系统还支持多应用。</a:t>
            </a:r>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       钛极</a:t>
            </a:r>
            <a:r>
              <a:rPr lang="en-US" altLang="zh-CN" dirty="0">
                <a:latin typeface="微软雅黑" pitchFamily="34" charset="-122"/>
                <a:ea typeface="微软雅黑" pitchFamily="34" charset="-122"/>
              </a:rPr>
              <a:t>OS(</a:t>
            </a:r>
            <a:r>
              <a:rPr lang="en-US" altLang="zh-CN" dirty="0" err="1">
                <a:latin typeface="微软雅黑" pitchFamily="34" charset="-122"/>
                <a:ea typeface="微软雅黑" pitchFamily="34" charset="-122"/>
              </a:rPr>
              <a:t>TiJOS</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的实现机制更像安卓、它由</a:t>
            </a:r>
            <a:r>
              <a:rPr lang="en-US" altLang="zh-CN" dirty="0">
                <a:latin typeface="微软雅黑" pitchFamily="34" charset="-122"/>
                <a:ea typeface="微软雅黑" pitchFamily="34" charset="-122"/>
              </a:rPr>
              <a:t>RTOS</a:t>
            </a:r>
            <a:r>
              <a:rPr lang="zh-CN" altLang="en-US" dirty="0">
                <a:latin typeface="微软雅黑" pitchFamily="34" charset="-122"/>
                <a:ea typeface="微软雅黑" pitchFamily="34" charset="-122"/>
              </a:rPr>
              <a:t>管理内核，集成嵌入式</a:t>
            </a:r>
            <a:r>
              <a:rPr lang="en-US" altLang="zh-CN" dirty="0">
                <a:latin typeface="微软雅黑" pitchFamily="34" charset="-122"/>
                <a:ea typeface="微软雅黑" pitchFamily="34" charset="-122"/>
              </a:rPr>
              <a:t>Java</a:t>
            </a:r>
            <a:r>
              <a:rPr lang="zh-CN" altLang="en-US" dirty="0">
                <a:latin typeface="微软雅黑" pitchFamily="34" charset="-122"/>
                <a:ea typeface="微软雅黑" pitchFamily="34" charset="-122"/>
              </a:rPr>
              <a:t>虚拟机，并提供丰富组件，用户可以像开发手机应用一样来开发物联网应用。</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0425" y="1015276"/>
            <a:ext cx="6471362" cy="481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87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4776" y="246053"/>
            <a:ext cx="3038475" cy="485775"/>
          </a:xfrm>
          <a:prstGeom prst="rect">
            <a:avLst/>
          </a:prstGeom>
        </p:spPr>
        <p:txBody>
          <a:bodyPr lIns="68580" tIns="34290" rIns="68580" bIns="34290" rtlCol="0" anchor="t"/>
          <a:lstStyle/>
          <a:p>
            <a:pPr algn="ctr">
              <a:lnSpc>
                <a:spcPct val="105000"/>
              </a:lnSpc>
            </a:pPr>
            <a:r>
              <a:rPr lang="zh-CN" altLang="en-US" sz="2700" dirty="0">
                <a:solidFill>
                  <a:srgbClr val="000000"/>
                </a:solidFill>
                <a:latin typeface="黑体" panose="02010609060101010101" pitchFamily="49" charset="-122"/>
                <a:ea typeface="黑体" panose="02010609060101010101" pitchFamily="49" charset="-122"/>
              </a:rPr>
              <a:t>联系方式</a:t>
            </a:r>
            <a:endParaRPr lang="en-US" sz="2700" dirty="0">
              <a:solidFill>
                <a:srgbClr val="000000"/>
              </a:solidFill>
              <a:latin typeface="黑体" panose="02010609060101010101" pitchFamily="49" charset="-122"/>
              <a:ea typeface="黑体" panose="02010609060101010101" pitchFamily="49" charset="-122"/>
            </a:endParaRPr>
          </a:p>
        </p:txBody>
      </p:sp>
      <p:sp>
        <p:nvSpPr>
          <p:cNvPr id="30" name="TextBox 29"/>
          <p:cNvSpPr txBox="1"/>
          <p:nvPr/>
        </p:nvSpPr>
        <p:spPr>
          <a:xfrm>
            <a:off x="6614918" y="4511419"/>
            <a:ext cx="571500" cy="295275"/>
          </a:xfrm>
          <a:prstGeom prst="rect">
            <a:avLst/>
          </a:prstGeom>
        </p:spPr>
        <p:txBody>
          <a:bodyPr lIns="68580" tIns="34290" rIns="68580" bIns="34290" rtlCol="0" anchor="t"/>
          <a:lstStyle/>
          <a:p>
            <a:pPr algn="l">
              <a:lnSpc>
                <a:spcPct val="105000"/>
              </a:lnSpc>
            </a:pPr>
            <a:r>
              <a:rPr lang="zh-CN" altLang="en-US" sz="1700" dirty="0">
                <a:latin typeface="黑体" panose="02010609060101010101" pitchFamily="49" charset="-122"/>
                <a:ea typeface="黑体" panose="02010609060101010101" pitchFamily="49" charset="-122"/>
              </a:rPr>
              <a:t>网站：</a:t>
            </a:r>
            <a:endParaRPr lang="en-US" sz="1700" dirty="0">
              <a:latin typeface="黑体" panose="02010609060101010101" pitchFamily="49" charset="-122"/>
              <a:ea typeface="黑体" panose="02010609060101010101" pitchFamily="49" charset="-122"/>
            </a:endParaRPr>
          </a:p>
        </p:txBody>
      </p:sp>
      <p:sp>
        <p:nvSpPr>
          <p:cNvPr id="31" name="TextBox 30"/>
          <p:cNvSpPr txBox="1"/>
          <p:nvPr/>
        </p:nvSpPr>
        <p:spPr>
          <a:xfrm>
            <a:off x="7195943" y="4493513"/>
            <a:ext cx="2324100" cy="314325"/>
          </a:xfrm>
          <a:prstGeom prst="rect">
            <a:avLst/>
          </a:prstGeom>
        </p:spPr>
        <p:txBody>
          <a:bodyPr lIns="68580" tIns="34290" rIns="68580" bIns="34290" rtlCol="0" anchor="t"/>
          <a:lstStyle/>
          <a:p>
            <a:pPr algn="l">
              <a:lnSpc>
                <a:spcPct val="112500"/>
              </a:lnSpc>
            </a:pPr>
            <a:r>
              <a:rPr lang="en-US" sz="1700" dirty="0">
                <a:latin typeface="Arial Unicode MS" panose="020B0604020202020204" pitchFamily="34" charset="-122"/>
                <a:ea typeface="Arial Unicode MS" panose="020B0604020202020204" pitchFamily="34" charset="-122"/>
                <a:cs typeface="Arial Unicode MS" panose="020B0604020202020204" pitchFamily="34" charset="-122"/>
              </a:rPr>
              <a:t>  www.tijos.net</a:t>
            </a:r>
          </a:p>
        </p:txBody>
      </p:sp>
      <p:pic>
        <p:nvPicPr>
          <p:cNvPr id="35" name="null.png" descr="descr"/>
          <p:cNvPicPr>
            <a:picLocks noChangeAspect="1"/>
          </p:cNvPicPr>
          <p:nvPr/>
        </p:nvPicPr>
        <p:blipFill>
          <a:blip r:embed="rId2" cstate="print">
            <a:duotone>
              <a:schemeClr val="accent1">
                <a:shade val="45000"/>
                <a:satMod val="135000"/>
              </a:schemeClr>
              <a:prstClr val="white"/>
            </a:duotone>
          </a:blip>
          <a:stretch>
            <a:fillRect/>
          </a:stretch>
        </p:blipFill>
        <p:spPr>
          <a:xfrm>
            <a:off x="6195246" y="4511418"/>
            <a:ext cx="353570" cy="353570"/>
          </a:xfrm>
          <a:prstGeom prst="rect">
            <a:avLst/>
          </a:prstGeom>
        </p:spPr>
      </p:pic>
      <p:sp>
        <p:nvSpPr>
          <p:cNvPr id="36" name="矩形 35">
            <a:extLst>
              <a:ext uri="{FF2B5EF4-FFF2-40B4-BE49-F238E27FC236}">
                <a16:creationId xmlns:a16="http://schemas.microsoft.com/office/drawing/2014/main" id="{69351FC8-9A06-4034-9DA0-13CC10B04082}"/>
              </a:ext>
            </a:extLst>
          </p:cNvPr>
          <p:cNvSpPr/>
          <p:nvPr/>
        </p:nvSpPr>
        <p:spPr>
          <a:xfrm>
            <a:off x="6195246" y="5502729"/>
            <a:ext cx="4785717" cy="646331"/>
          </a:xfrm>
          <a:prstGeom prst="rect">
            <a:avLst/>
          </a:prstGeom>
          <a:effectLst>
            <a:glow rad="63500">
              <a:schemeClr val="accent1">
                <a:alpha val="40000"/>
              </a:schemeClr>
            </a:glow>
          </a:effectLst>
        </p:spPr>
        <p:txBody>
          <a:bodyPr wrap="square">
            <a:spAutoFit/>
          </a:bodyPr>
          <a:lstStyle/>
          <a:p>
            <a:pPr algn="dist"/>
            <a:r>
              <a:rPr lang="zh-CN" altLang="en-US" dirty="0"/>
              <a:t>BeiJing TiCloud Technology Co. Ltd</a:t>
            </a:r>
            <a:endParaRPr lang="en-US" altLang="zh-CN" dirty="0"/>
          </a:p>
          <a:p>
            <a:pPr algn="dist"/>
            <a:r>
              <a:rPr lang="zh-CN" altLang="en-US" dirty="0"/>
              <a:t>北京钛云物联科技有限公司</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7553" y="1614004"/>
            <a:ext cx="1447603" cy="1447603"/>
          </a:xfrm>
          <a:prstGeom prst="rect">
            <a:avLst/>
          </a:prstGeom>
          <a:ln>
            <a:noFill/>
          </a:ln>
          <a:effectLst>
            <a:outerShdw blurRad="292100" dist="139700" dir="2700000" algn="tl" rotWithShape="0">
              <a:srgbClr val="333333">
                <a:alpha val="65000"/>
              </a:srgbClr>
            </a:outerShdw>
          </a:effectLst>
        </p:spPr>
        <p:style>
          <a:lnRef idx="2">
            <a:schemeClr val="accent1"/>
          </a:lnRef>
          <a:fillRef idx="1001">
            <a:schemeClr val="lt1"/>
          </a:fillRef>
          <a:effectRef idx="0">
            <a:schemeClr val="accent1"/>
          </a:effectRef>
          <a:fontRef idx="minor">
            <a:schemeClr val="dk1"/>
          </a:fontRef>
        </p:style>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065" y="1661109"/>
            <a:ext cx="1447603" cy="1447603"/>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3950180" y="3208975"/>
            <a:ext cx="1082348" cy="335798"/>
          </a:xfrm>
          <a:prstGeom prst="rect">
            <a:avLst/>
          </a:prstGeom>
        </p:spPr>
        <p:txBody>
          <a:bodyPr wrap="none">
            <a:spAutoFit/>
          </a:bodyPr>
          <a:lstStyle/>
          <a:p>
            <a:pPr>
              <a:lnSpc>
                <a:spcPct val="112500"/>
              </a:lnSpc>
            </a:pPr>
            <a:r>
              <a:rPr lang="zh-CN" altLang="en-US" sz="1400" dirty="0">
                <a:latin typeface="黑体" panose="02010609060101010101" pitchFamily="49" charset="-122"/>
                <a:ea typeface="黑体" panose="02010609060101010101" pitchFamily="49" charset="-122"/>
              </a:rPr>
              <a:t>微信公众号</a:t>
            </a:r>
            <a:endParaRPr lang="en-US" altLang="zh-CN" sz="1400" dirty="0">
              <a:latin typeface="黑体" panose="02010609060101010101" pitchFamily="49" charset="-122"/>
              <a:ea typeface="黑体" panose="02010609060101010101" pitchFamily="49" charset="-122"/>
            </a:endParaRPr>
          </a:p>
        </p:txBody>
      </p:sp>
      <p:sp>
        <p:nvSpPr>
          <p:cNvPr id="38" name="矩形 37"/>
          <p:cNvSpPr/>
          <p:nvPr/>
        </p:nvSpPr>
        <p:spPr>
          <a:xfrm>
            <a:off x="6525461" y="3208975"/>
            <a:ext cx="902811" cy="335798"/>
          </a:xfrm>
          <a:prstGeom prst="rect">
            <a:avLst/>
          </a:prstGeom>
        </p:spPr>
        <p:txBody>
          <a:bodyPr wrap="none">
            <a:spAutoFit/>
          </a:bodyPr>
          <a:lstStyle/>
          <a:p>
            <a:pPr>
              <a:lnSpc>
                <a:spcPct val="112500"/>
              </a:lnSpc>
            </a:pPr>
            <a:r>
              <a:rPr lang="zh-CN" altLang="en-US" sz="1400" dirty="0">
                <a:latin typeface="黑体" panose="02010609060101010101" pitchFamily="49" charset="-122"/>
                <a:ea typeface="黑体" panose="02010609060101010101" pitchFamily="49" charset="-122"/>
              </a:rPr>
              <a:t>官方微博</a:t>
            </a:r>
            <a:endParaRPr lang="en-US" altLang="zh-CN" sz="14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899" y="1572533"/>
            <a:ext cx="1536179" cy="1536179"/>
          </a:xfrm>
          <a:prstGeom prst="rect">
            <a:avLst/>
          </a:prstGeom>
          <a:ln>
            <a:noFill/>
          </a:ln>
          <a:effectLst>
            <a:outerShdw blurRad="292100" dist="139700" dir="2700000" algn="tl" rotWithShape="0">
              <a:srgbClr val="333333">
                <a:alpha val="65000"/>
              </a:srgbClr>
            </a:outerShdw>
          </a:effectLst>
        </p:spPr>
      </p:pic>
      <p:sp>
        <p:nvSpPr>
          <p:cNvPr id="39" name="矩形 38"/>
          <p:cNvSpPr/>
          <p:nvPr/>
        </p:nvSpPr>
        <p:spPr>
          <a:xfrm>
            <a:off x="8726500" y="3185064"/>
            <a:ext cx="1890261" cy="335798"/>
          </a:xfrm>
          <a:prstGeom prst="rect">
            <a:avLst/>
          </a:prstGeom>
        </p:spPr>
        <p:txBody>
          <a:bodyPr wrap="none">
            <a:spAutoFit/>
          </a:bodyPr>
          <a:lstStyle/>
          <a:p>
            <a:pPr>
              <a:lnSpc>
                <a:spcPct val="112500"/>
              </a:lnSpc>
            </a:pPr>
            <a:r>
              <a:rPr lang="zh-CN" altLang="en-US" sz="1400" dirty="0">
                <a:latin typeface="黑体" panose="02010609060101010101" pitchFamily="49" charset="-122"/>
                <a:ea typeface="黑体" panose="02010609060101010101" pitchFamily="49" charset="-122"/>
              </a:rPr>
              <a:t>钛极</a:t>
            </a:r>
            <a:r>
              <a:rPr lang="en-US" altLang="zh-CN" sz="1400" dirty="0">
                <a:latin typeface="黑体" panose="02010609060101010101" pitchFamily="49" charset="-122"/>
                <a:ea typeface="黑体" panose="02010609060101010101" pitchFamily="49" charset="-122"/>
              </a:rPr>
              <a:t>OS</a:t>
            </a:r>
            <a:r>
              <a:rPr lang="zh-CN" altLang="en-US" sz="1400" dirty="0">
                <a:latin typeface="黑体" panose="02010609060101010101" pitchFamily="49" charset="-122"/>
                <a:ea typeface="黑体" panose="02010609060101010101" pitchFamily="49" charset="-122"/>
              </a:rPr>
              <a:t>开发交流群</a:t>
            </a:r>
            <a:r>
              <a:rPr lang="en-US" altLang="zh-CN" sz="1400" dirty="0">
                <a:latin typeface="黑体" panose="02010609060101010101" pitchFamily="49" charset="-122"/>
                <a:ea typeface="黑体" panose="02010609060101010101" pitchFamily="49" charset="-122"/>
              </a:rPr>
              <a:t>-QQ</a:t>
            </a:r>
          </a:p>
        </p:txBody>
      </p:sp>
      <p:pic>
        <p:nvPicPr>
          <p:cNvPr id="41" name="Picture 6"/>
          <p:cNvPicPr>
            <a:picLocks noChangeAspect="1"/>
          </p:cNvPicPr>
          <p:nvPr/>
        </p:nvPicPr>
        <p:blipFill>
          <a:blip r:embed="rId6">
            <a:duotone>
              <a:prstClr val="black"/>
              <a:schemeClr val="accent1">
                <a:tint val="45000"/>
                <a:satMod val="400000"/>
              </a:schemeClr>
            </a:duotone>
          </a:blip>
          <a:stretch>
            <a:fillRect/>
          </a:stretch>
        </p:blipFill>
        <p:spPr>
          <a:xfrm>
            <a:off x="6095805" y="4886968"/>
            <a:ext cx="485775" cy="485775"/>
          </a:xfrm>
          <a:prstGeom prst="rect">
            <a:avLst/>
          </a:prstGeom>
        </p:spPr>
      </p:pic>
      <p:sp>
        <p:nvSpPr>
          <p:cNvPr id="42" name="TextBox 41"/>
          <p:cNvSpPr txBox="1"/>
          <p:nvPr/>
        </p:nvSpPr>
        <p:spPr>
          <a:xfrm>
            <a:off x="6581580" y="4969518"/>
            <a:ext cx="790575" cy="295275"/>
          </a:xfrm>
          <a:prstGeom prst="rect">
            <a:avLst/>
          </a:prstGeom>
        </p:spPr>
        <p:txBody>
          <a:bodyPr lIns="68580" tIns="34290" rIns="68580" bIns="34290" rtlCol="0" anchor="t"/>
          <a:lstStyle/>
          <a:p>
            <a:pPr algn="l">
              <a:lnSpc>
                <a:spcPct val="105000"/>
              </a:lnSpc>
            </a:pPr>
            <a:r>
              <a:rPr lang="en-US" sz="1700" dirty="0" err="1">
                <a:latin typeface="黑体"/>
              </a:rPr>
              <a:t>电话</a:t>
            </a:r>
            <a:r>
              <a:rPr lang="en-US" sz="1700" dirty="0">
                <a:latin typeface="黑体"/>
              </a:rPr>
              <a:t>：</a:t>
            </a:r>
          </a:p>
        </p:txBody>
      </p:sp>
      <p:sp>
        <p:nvSpPr>
          <p:cNvPr id="43" name="TextBox 42"/>
          <p:cNvSpPr txBox="1"/>
          <p:nvPr/>
        </p:nvSpPr>
        <p:spPr>
          <a:xfrm>
            <a:off x="7305480" y="4969518"/>
            <a:ext cx="2257425" cy="314325"/>
          </a:xfrm>
          <a:prstGeom prst="rect">
            <a:avLst/>
          </a:prstGeom>
        </p:spPr>
        <p:txBody>
          <a:bodyPr lIns="68580" tIns="34290" rIns="68580" bIns="34290" rtlCol="0" anchor="t"/>
          <a:lstStyle/>
          <a:p>
            <a:pPr algn="l">
              <a:lnSpc>
                <a:spcPct val="112500"/>
              </a:lnSpc>
            </a:pPr>
            <a:r>
              <a:rPr lang="en-US" sz="1700" dirty="0">
                <a:latin typeface="黑体"/>
              </a:rPr>
              <a:t>010-86462928</a:t>
            </a:r>
          </a:p>
        </p:txBody>
      </p:sp>
    </p:spTree>
    <p:extLst>
      <p:ext uri="{BB962C8B-B14F-4D97-AF65-F5344CB8AC3E}">
        <p14:creationId xmlns:p14="http://schemas.microsoft.com/office/powerpoint/2010/main" val="182572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par>
                          <p:cTn id="8" fill="hold">
                            <p:stCondLst>
                              <p:cond delay="1000"/>
                            </p:stCondLst>
                            <p:childTnLst>
                              <p:par>
                                <p:cTn id="9" presetID="45"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anim calcmode="lin" valueType="num">
                                      <p:cBhvr>
                                        <p:cTn id="12" dur="2000" fill="hold"/>
                                        <p:tgtEl>
                                          <p:spTgt spid="13"/>
                                        </p:tgtEl>
                                        <p:attrNameLst>
                                          <p:attrName>ppt_w</p:attrName>
                                        </p:attrNameLst>
                                      </p:cBhvr>
                                      <p:tavLst>
                                        <p:tav tm="0" fmla="#ppt_w*sin(2.5*pi*$)">
                                          <p:val>
                                            <p:fltVal val="0"/>
                                          </p:val>
                                        </p:tav>
                                        <p:tav tm="100000">
                                          <p:val>
                                            <p:fltVal val="1"/>
                                          </p:val>
                                        </p:tav>
                                      </p:tavLst>
                                    </p:anim>
                                    <p:anim calcmode="lin" valueType="num">
                                      <p:cBhvr>
                                        <p:cTn id="13" dur="2000" fill="hold"/>
                                        <p:tgtEl>
                                          <p:spTgt spid="13"/>
                                        </p:tgtEl>
                                        <p:attrNameLst>
                                          <p:attrName>ppt_h</p:attrName>
                                        </p:attrNameLst>
                                      </p:cBhvr>
                                      <p:tavLst>
                                        <p:tav tm="0">
                                          <p:val>
                                            <p:strVal val="#ppt_h"/>
                                          </p:val>
                                        </p:tav>
                                        <p:tav tm="100000">
                                          <p:val>
                                            <p:strVal val="#ppt_h"/>
                                          </p:val>
                                        </p:tav>
                                      </p:tavLst>
                                    </p:anim>
                                  </p:childTnLst>
                                </p:cTn>
                              </p:par>
                              <p:par>
                                <p:cTn id="14" presetID="45"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000"/>
                                        <p:tgtEl>
                                          <p:spTgt spid="3"/>
                                        </p:tgtEl>
                                      </p:cBhvr>
                                    </p:animEffect>
                                    <p:anim calcmode="lin" valueType="num">
                                      <p:cBhvr>
                                        <p:cTn id="17" dur="2000" fill="hold"/>
                                        <p:tgtEl>
                                          <p:spTgt spid="3"/>
                                        </p:tgtEl>
                                        <p:attrNameLst>
                                          <p:attrName>ppt_w</p:attrName>
                                        </p:attrNameLst>
                                      </p:cBhvr>
                                      <p:tavLst>
                                        <p:tav tm="0" fmla="#ppt_w*sin(2.5*pi*$)">
                                          <p:val>
                                            <p:fltVal val="0"/>
                                          </p:val>
                                        </p:tav>
                                        <p:tav tm="100000">
                                          <p:val>
                                            <p:fltVal val="1"/>
                                          </p:val>
                                        </p:tav>
                                      </p:tavLst>
                                    </p:anim>
                                    <p:anim calcmode="lin" valueType="num">
                                      <p:cBhvr>
                                        <p:cTn id="18" dur="2000" fill="hold"/>
                                        <p:tgtEl>
                                          <p:spTgt spid="3"/>
                                        </p:tgtEl>
                                        <p:attrNameLst>
                                          <p:attrName>ppt_h</p:attrName>
                                        </p:attrNameLst>
                                      </p:cBhvr>
                                      <p:tavLst>
                                        <p:tav tm="0">
                                          <p:val>
                                            <p:strVal val="#ppt_h"/>
                                          </p:val>
                                        </p:tav>
                                        <p:tav tm="100000">
                                          <p:val>
                                            <p:strVal val="#ppt_h"/>
                                          </p:val>
                                        </p:tav>
                                      </p:tavLst>
                                    </p:anim>
                                  </p:childTnLst>
                                </p:cTn>
                              </p:par>
                              <p:par>
                                <p:cTn id="19" presetID="45"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anim calcmode="lin" valueType="num">
                                      <p:cBhvr>
                                        <p:cTn id="22" dur="2000" fill="hold"/>
                                        <p:tgtEl>
                                          <p:spTgt spid="6"/>
                                        </p:tgtEl>
                                        <p:attrNameLst>
                                          <p:attrName>ppt_w</p:attrName>
                                        </p:attrNameLst>
                                      </p:cBhvr>
                                      <p:tavLst>
                                        <p:tav tm="0" fmla="#ppt_w*sin(2.5*pi*$)">
                                          <p:val>
                                            <p:fltVal val="0"/>
                                          </p:val>
                                        </p:tav>
                                        <p:tav tm="100000">
                                          <p:val>
                                            <p:fltVal val="1"/>
                                          </p:val>
                                        </p:tav>
                                      </p:tavLst>
                                    </p:anim>
                                    <p:anim calcmode="lin" valueType="num">
                                      <p:cBhvr>
                                        <p:cTn id="23" dur="2000" fill="hold"/>
                                        <p:tgtEl>
                                          <p:spTgt spid="6"/>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000"/>
                                        <p:tgtEl>
                                          <p:spTgt spid="38"/>
                                        </p:tgtEl>
                                      </p:cBhvr>
                                    </p:animEffect>
                                    <p:anim calcmode="lin" valueType="num">
                                      <p:cBhvr>
                                        <p:cTn id="27" dur="2000" fill="hold"/>
                                        <p:tgtEl>
                                          <p:spTgt spid="38"/>
                                        </p:tgtEl>
                                        <p:attrNameLst>
                                          <p:attrName>ppt_w</p:attrName>
                                        </p:attrNameLst>
                                      </p:cBhvr>
                                      <p:tavLst>
                                        <p:tav tm="0" fmla="#ppt_w*sin(2.5*pi*$)">
                                          <p:val>
                                            <p:fltVal val="0"/>
                                          </p:val>
                                        </p:tav>
                                        <p:tav tm="100000">
                                          <p:val>
                                            <p:fltVal val="1"/>
                                          </p:val>
                                        </p:tav>
                                      </p:tavLst>
                                    </p:anim>
                                    <p:anim calcmode="lin" valueType="num">
                                      <p:cBhvr>
                                        <p:cTn id="28" dur="2000" fill="hold"/>
                                        <p:tgtEl>
                                          <p:spTgt spid="38"/>
                                        </p:tgtEl>
                                        <p:attrNameLst>
                                          <p:attrName>ppt_h</p:attrName>
                                        </p:attrNameLst>
                                      </p:cBhvr>
                                      <p:tavLst>
                                        <p:tav tm="0">
                                          <p:val>
                                            <p:strVal val="#ppt_h"/>
                                          </p:val>
                                        </p:tav>
                                        <p:tav tm="100000">
                                          <p:val>
                                            <p:strVal val="#ppt_h"/>
                                          </p:val>
                                        </p:tav>
                                      </p:tavLst>
                                    </p:anim>
                                  </p:childTnLst>
                                </p:cTn>
                              </p:par>
                              <p:par>
                                <p:cTn id="29" presetID="45"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ppt_w</p:attrName>
                                        </p:attrNameLst>
                                      </p:cBhvr>
                                      <p:tavLst>
                                        <p:tav tm="0" fmla="#ppt_w*sin(2.5*pi*$)">
                                          <p:val>
                                            <p:fltVal val="0"/>
                                          </p:val>
                                        </p:tav>
                                        <p:tav tm="100000">
                                          <p:val>
                                            <p:fltVal val="1"/>
                                          </p:val>
                                        </p:tav>
                                      </p:tavLst>
                                    </p:anim>
                                    <p:anim calcmode="lin" valueType="num">
                                      <p:cBhvr>
                                        <p:cTn id="33" dur="2000" fill="hold"/>
                                        <p:tgtEl>
                                          <p:spTgt spid="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000"/>
                                        <p:tgtEl>
                                          <p:spTgt spid="39"/>
                                        </p:tgtEl>
                                      </p:cBhvr>
                                    </p:animEffect>
                                    <p:anim calcmode="lin" valueType="num">
                                      <p:cBhvr>
                                        <p:cTn id="37" dur="2000" fill="hold"/>
                                        <p:tgtEl>
                                          <p:spTgt spid="39"/>
                                        </p:tgtEl>
                                        <p:attrNameLst>
                                          <p:attrName>ppt_w</p:attrName>
                                        </p:attrNameLst>
                                      </p:cBhvr>
                                      <p:tavLst>
                                        <p:tav tm="0" fmla="#ppt_w*sin(2.5*pi*$)">
                                          <p:val>
                                            <p:fltVal val="0"/>
                                          </p:val>
                                        </p:tav>
                                        <p:tav tm="100000">
                                          <p:val>
                                            <p:fltVal val="1"/>
                                          </p:val>
                                        </p:tav>
                                      </p:tavLst>
                                    </p:anim>
                                    <p:anim calcmode="lin" valueType="num">
                                      <p:cBhvr>
                                        <p:cTn id="38" dur="2000" fill="hold"/>
                                        <p:tgtEl>
                                          <p:spTgt spid="39"/>
                                        </p:tgtEl>
                                        <p:attrNameLst>
                                          <p:attrName>ppt_h</p:attrName>
                                        </p:attrNameLst>
                                      </p:cBhvr>
                                      <p:tavLst>
                                        <p:tav tm="0">
                                          <p:val>
                                            <p:strVal val="#ppt_h"/>
                                          </p:val>
                                        </p:tav>
                                        <p:tav tm="100000">
                                          <p:val>
                                            <p:strVal val="#ppt_h"/>
                                          </p:val>
                                        </p:tav>
                                      </p:tavLst>
                                    </p:anim>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childTnLst>
                                </p:cTn>
                              </p:par>
                            </p:childTnLst>
                          </p:cTn>
                        </p:par>
                        <p:par>
                          <p:cTn id="57" fill="hold">
                            <p:stCondLst>
                              <p:cond delay="4500"/>
                            </p:stCondLst>
                            <p:childTnLst>
                              <p:par>
                                <p:cTn id="58" presetID="53" presetClass="entr" presetSubtype="16"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Effect transition="in" filter="fade">
                                      <p:cBhvr>
                                        <p:cTn id="62" dur="500"/>
                                        <p:tgtEl>
                                          <p:spTgt spid="42"/>
                                        </p:tgtEl>
                                      </p:cBhvr>
                                    </p:animEffect>
                                  </p:childTnLst>
                                </p:cTn>
                              </p:par>
                            </p:childTnLst>
                          </p:cTn>
                        </p:par>
                        <p:par>
                          <p:cTn id="63" fill="hold">
                            <p:stCondLst>
                              <p:cond delay="5000"/>
                            </p:stCondLst>
                            <p:childTnLst>
                              <p:par>
                                <p:cTn id="64" presetID="53" presetClass="entr" presetSubtype="16" fill="hold" nodeType="after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childTnLst>
                          </p:cTn>
                        </p:par>
                        <p:par>
                          <p:cTn id="69" fill="hold">
                            <p:stCondLst>
                              <p:cond delay="5500"/>
                            </p:stCondLst>
                            <p:childTnLst>
                              <p:par>
                                <p:cTn id="70" presetID="53" presetClass="entr" presetSubtype="16"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p:cTn id="72" dur="500" fill="hold"/>
                                        <p:tgtEl>
                                          <p:spTgt spid="43"/>
                                        </p:tgtEl>
                                        <p:attrNameLst>
                                          <p:attrName>ppt_w</p:attrName>
                                        </p:attrNameLst>
                                      </p:cBhvr>
                                      <p:tavLst>
                                        <p:tav tm="0">
                                          <p:val>
                                            <p:fltVal val="0"/>
                                          </p:val>
                                        </p:tav>
                                        <p:tav tm="100000">
                                          <p:val>
                                            <p:strVal val="#ppt_w"/>
                                          </p:val>
                                        </p:tav>
                                      </p:tavLst>
                                    </p:anim>
                                    <p:anim calcmode="lin" valueType="num">
                                      <p:cBhvr>
                                        <p:cTn id="73" dur="500" fill="hold"/>
                                        <p:tgtEl>
                                          <p:spTgt spid="43"/>
                                        </p:tgtEl>
                                        <p:attrNameLst>
                                          <p:attrName>ppt_h</p:attrName>
                                        </p:attrNameLst>
                                      </p:cBhvr>
                                      <p:tavLst>
                                        <p:tav tm="0">
                                          <p:val>
                                            <p:fltVal val="0"/>
                                          </p:val>
                                        </p:tav>
                                        <p:tav tm="100000">
                                          <p:val>
                                            <p:strVal val="#ppt_h"/>
                                          </p:val>
                                        </p:tav>
                                      </p:tavLst>
                                    </p:anim>
                                    <p:animEffect transition="in" filter="fade">
                                      <p:cBhvr>
                                        <p:cTn id="74" dur="500"/>
                                        <p:tgtEl>
                                          <p:spTgt spid="43"/>
                                        </p:tgtEl>
                                      </p:cBhvr>
                                    </p:animEffect>
                                  </p:childTnLst>
                                </p:cTn>
                              </p:par>
                            </p:childTnLst>
                          </p:cTn>
                        </p:par>
                        <p:par>
                          <p:cTn id="75" fill="hold">
                            <p:stCondLst>
                              <p:cond delay="6000"/>
                            </p:stCondLst>
                            <p:childTnLst>
                              <p:par>
                                <p:cTn id="76" presetID="31" presetClass="entr" presetSubtype="0" fill="hold" grpId="0" nodeType="afterEffect">
                                  <p:stCondLst>
                                    <p:cond delay="0"/>
                                  </p:stCondLst>
                                  <p:childTnLst>
                                    <p:set>
                                      <p:cBhvr>
                                        <p:cTn id="77" dur="1" fill="hold">
                                          <p:stCondLst>
                                            <p:cond delay="0"/>
                                          </p:stCondLst>
                                        </p:cTn>
                                        <p:tgtEl>
                                          <p:spTgt spid="36"/>
                                        </p:tgtEl>
                                        <p:attrNameLst>
                                          <p:attrName>style.visibility</p:attrName>
                                        </p:attrNameLst>
                                      </p:cBhvr>
                                      <p:to>
                                        <p:strVal val="visible"/>
                                      </p:to>
                                    </p:set>
                                    <p:anim calcmode="lin" valueType="num">
                                      <p:cBhvr>
                                        <p:cTn id="78" dur="1000" fill="hold"/>
                                        <p:tgtEl>
                                          <p:spTgt spid="36"/>
                                        </p:tgtEl>
                                        <p:attrNameLst>
                                          <p:attrName>ppt_w</p:attrName>
                                        </p:attrNameLst>
                                      </p:cBhvr>
                                      <p:tavLst>
                                        <p:tav tm="0">
                                          <p:val>
                                            <p:fltVal val="0"/>
                                          </p:val>
                                        </p:tav>
                                        <p:tav tm="100000">
                                          <p:val>
                                            <p:strVal val="#ppt_w"/>
                                          </p:val>
                                        </p:tav>
                                      </p:tavLst>
                                    </p:anim>
                                    <p:anim calcmode="lin" valueType="num">
                                      <p:cBhvr>
                                        <p:cTn id="79" dur="1000" fill="hold"/>
                                        <p:tgtEl>
                                          <p:spTgt spid="36"/>
                                        </p:tgtEl>
                                        <p:attrNameLst>
                                          <p:attrName>ppt_h</p:attrName>
                                        </p:attrNameLst>
                                      </p:cBhvr>
                                      <p:tavLst>
                                        <p:tav tm="0">
                                          <p:val>
                                            <p:fltVal val="0"/>
                                          </p:val>
                                        </p:tav>
                                        <p:tav tm="100000">
                                          <p:val>
                                            <p:strVal val="#ppt_h"/>
                                          </p:val>
                                        </p:tav>
                                      </p:tavLst>
                                    </p:anim>
                                    <p:anim calcmode="lin" valueType="num">
                                      <p:cBhvr>
                                        <p:cTn id="80" dur="1000" fill="hold"/>
                                        <p:tgtEl>
                                          <p:spTgt spid="36"/>
                                        </p:tgtEl>
                                        <p:attrNameLst>
                                          <p:attrName>style.rotation</p:attrName>
                                        </p:attrNameLst>
                                      </p:cBhvr>
                                      <p:tavLst>
                                        <p:tav tm="0">
                                          <p:val>
                                            <p:fltVal val="90"/>
                                          </p:val>
                                        </p:tav>
                                        <p:tav tm="100000">
                                          <p:val>
                                            <p:fltVal val="0"/>
                                          </p:val>
                                        </p:tav>
                                      </p:tavLst>
                                    </p:anim>
                                    <p:animEffect transition="in" filter="fade">
                                      <p:cBhvr>
                                        <p:cTn id="8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31" grpId="0"/>
      <p:bldP spid="36" grpId="0"/>
      <p:bldP spid="4" grpId="0"/>
      <p:bldP spid="38" grpId="0"/>
      <p:bldP spid="39" grpId="0"/>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DD5CF5B-CE45-4E51-968C-FF5A8CBBE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 y="0"/>
            <a:ext cx="12187065" cy="6934200"/>
          </a:xfrm>
          <a:prstGeom prst="rect">
            <a:avLst/>
          </a:prstGeom>
        </p:spPr>
      </p:pic>
      <p:sp>
        <p:nvSpPr>
          <p:cNvPr id="10" name="矩形 9">
            <a:extLst>
              <a:ext uri="{FF2B5EF4-FFF2-40B4-BE49-F238E27FC236}">
                <a16:creationId xmlns:a16="http://schemas.microsoft.com/office/drawing/2014/main" id="{69351FC8-9A06-4034-9DA0-13CC10B04082}"/>
              </a:ext>
            </a:extLst>
          </p:cNvPr>
          <p:cNvSpPr/>
          <p:nvPr/>
        </p:nvSpPr>
        <p:spPr>
          <a:xfrm>
            <a:off x="6453095" y="5424665"/>
            <a:ext cx="3803904" cy="646331"/>
          </a:xfrm>
          <a:prstGeom prst="rect">
            <a:avLst/>
          </a:prstGeom>
          <a:effectLst>
            <a:glow rad="63500">
              <a:schemeClr val="accent1">
                <a:alpha val="40000"/>
              </a:schemeClr>
            </a:glow>
          </a:effectLst>
        </p:spPr>
        <p:txBody>
          <a:bodyPr wrap="square">
            <a:spAutoFit/>
          </a:bodyPr>
          <a:lstStyle/>
          <a:p>
            <a:pPr algn="dist"/>
            <a:r>
              <a:rPr lang="zh-CN" altLang="en-US" dirty="0">
                <a:solidFill>
                  <a:schemeClr val="accent6">
                    <a:lumMod val="75000"/>
                  </a:schemeClr>
                </a:solidFill>
              </a:rPr>
              <a:t>BeiJing TiCloud Technology Co. Ltd</a:t>
            </a:r>
            <a:endParaRPr lang="en-US" altLang="zh-CN" dirty="0">
              <a:solidFill>
                <a:schemeClr val="accent6">
                  <a:lumMod val="75000"/>
                </a:schemeClr>
              </a:solidFill>
            </a:endParaRPr>
          </a:p>
          <a:p>
            <a:pPr algn="dist"/>
            <a:r>
              <a:rPr lang="zh-CN" altLang="en-US" dirty="0">
                <a:solidFill>
                  <a:schemeClr val="accent6">
                    <a:lumMod val="75000"/>
                  </a:schemeClr>
                </a:solidFill>
              </a:rPr>
              <a:t>北京钛云物联科技有限公司</a:t>
            </a:r>
          </a:p>
        </p:txBody>
      </p:sp>
      <p:sp>
        <p:nvSpPr>
          <p:cNvPr id="9" name="矩形 8">
            <a:extLst>
              <a:ext uri="{FF2B5EF4-FFF2-40B4-BE49-F238E27FC236}">
                <a16:creationId xmlns:a16="http://schemas.microsoft.com/office/drawing/2014/main" id="{69351FC8-9A06-4034-9DA0-13CC10B04082}"/>
              </a:ext>
            </a:extLst>
          </p:cNvPr>
          <p:cNvSpPr/>
          <p:nvPr/>
        </p:nvSpPr>
        <p:spPr>
          <a:xfrm>
            <a:off x="848080" y="2866935"/>
            <a:ext cx="5605015" cy="1200329"/>
          </a:xfrm>
          <a:prstGeom prst="rect">
            <a:avLst/>
          </a:prstGeom>
          <a:effectLst>
            <a:glow rad="63500">
              <a:schemeClr val="accent1">
                <a:alpha val="40000"/>
              </a:schemeClr>
            </a:glow>
            <a:outerShdw blurRad="50800" dist="50800" dir="5400000" algn="ctr" rotWithShape="0">
              <a:srgbClr val="000000">
                <a:alpha val="99000"/>
              </a:srgbClr>
            </a:outerShdw>
          </a:effectLst>
        </p:spPr>
        <p:txBody>
          <a:bodyPr wrap="square">
            <a:spAutoFit/>
          </a:bodyPr>
          <a:lstStyle/>
          <a:p>
            <a:pPr algn="ctr"/>
            <a:r>
              <a:rPr lang="en-US" altLang="zh-CN" sz="7200" dirty="0">
                <a:solidFill>
                  <a:srgbClr val="FFC000"/>
                </a:solidFill>
                <a:latin typeface="微软雅黑" panose="020B0503020204020204" pitchFamily="34" charset="-122"/>
                <a:ea typeface="微软雅黑" panose="020B0503020204020204" pitchFamily="34" charset="-122"/>
              </a:rPr>
              <a:t>THANKS!</a:t>
            </a:r>
            <a:endParaRPr lang="zh-CN" altLang="en-US" sz="7200" dirty="0">
              <a:solidFill>
                <a:srgbClr val="FFC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867448F-E289-4E5B-B88B-F2F1450C1F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6999" y="384333"/>
            <a:ext cx="1347147" cy="2086631"/>
          </a:xfrm>
          <a:prstGeom prst="rect">
            <a:avLst/>
          </a:prstGeom>
          <a:effectLst>
            <a:glow rad="63500">
              <a:schemeClr val="accent1">
                <a:alpha val="40000"/>
              </a:schemeClr>
            </a:glow>
          </a:effectLst>
        </p:spPr>
      </p:pic>
      <p:sp>
        <p:nvSpPr>
          <p:cNvPr id="8" name="矩形 7">
            <a:extLst>
              <a:ext uri="{FF2B5EF4-FFF2-40B4-BE49-F238E27FC236}">
                <a16:creationId xmlns:a16="http://schemas.microsoft.com/office/drawing/2014/main" id="{1F615C49-2B6E-4724-A3C6-3E3176830A25}"/>
              </a:ext>
            </a:extLst>
          </p:cNvPr>
          <p:cNvSpPr/>
          <p:nvPr/>
        </p:nvSpPr>
        <p:spPr>
          <a:xfrm>
            <a:off x="1224642" y="1174556"/>
            <a:ext cx="9290957" cy="1077218"/>
          </a:xfrm>
          <a:prstGeom prst="rect">
            <a:avLst/>
          </a:prstGeom>
          <a:effectLst>
            <a:glow rad="63500">
              <a:schemeClr val="accent1">
                <a:alpha val="40000"/>
              </a:schemeClr>
            </a:glow>
            <a:outerShdw blurRad="50800" dist="50800" dir="5400000" algn="ctr" rotWithShape="0">
              <a:srgbClr val="000000">
                <a:alpha val="99000"/>
              </a:srgbClr>
            </a:outerShdw>
          </a:effectLst>
        </p:spPr>
        <p:txBody>
          <a:bodyPr wrap="square">
            <a:spAutoFit/>
          </a:bodyPr>
          <a:lstStyle/>
          <a:p>
            <a:r>
              <a:rPr lang="zh-CN" altLang="en-US" sz="3200" b="1" dirty="0">
                <a:solidFill>
                  <a:schemeClr val="accent6">
                    <a:lumMod val="60000"/>
                    <a:lumOff val="40000"/>
                  </a:schemeClr>
                </a:solidFill>
                <a:effectLst>
                  <a:outerShdw blurRad="38100" dist="38100" dir="2700000" algn="tl">
                    <a:srgbClr val="000000">
                      <a:alpha val="43137"/>
                    </a:srgbClr>
                  </a:outerShdw>
                </a:effectLst>
                <a:latin typeface="方正姚体" pitchFamily="2" charset="-122"/>
                <a:ea typeface="方正姚体" pitchFamily="2" charset="-122"/>
              </a:rPr>
              <a:t>后续我们会推出多款钛极系列物联网开发套件</a:t>
            </a:r>
            <a:r>
              <a:rPr lang="en-US" altLang="zh-CN" sz="3200" b="1" dirty="0">
                <a:solidFill>
                  <a:schemeClr val="accent6">
                    <a:lumMod val="60000"/>
                    <a:lumOff val="40000"/>
                  </a:schemeClr>
                </a:solidFill>
                <a:effectLst>
                  <a:outerShdw blurRad="38100" dist="38100" dir="2700000" algn="tl">
                    <a:srgbClr val="000000">
                      <a:alpha val="43137"/>
                    </a:srgbClr>
                  </a:outerShdw>
                </a:effectLst>
                <a:latin typeface="方正姚体" pitchFamily="2" charset="-122"/>
                <a:ea typeface="方正姚体" pitchFamily="2" charset="-122"/>
              </a:rPr>
              <a:t>.</a:t>
            </a:r>
          </a:p>
          <a:p>
            <a:r>
              <a:rPr lang="zh-CN" altLang="en-US" sz="3200" b="1" dirty="0">
                <a:solidFill>
                  <a:schemeClr val="accent6">
                    <a:lumMod val="60000"/>
                    <a:lumOff val="40000"/>
                  </a:schemeClr>
                </a:solidFill>
                <a:effectLst>
                  <a:outerShdw blurRad="38100" dist="38100" dir="2700000" algn="tl">
                    <a:srgbClr val="000000">
                      <a:alpha val="43137"/>
                    </a:srgbClr>
                  </a:outerShdw>
                </a:effectLst>
                <a:latin typeface="方正姚体" pitchFamily="2" charset="-122"/>
                <a:ea typeface="方正姚体" pitchFamily="2" charset="-122"/>
              </a:rPr>
              <a:t>敬请关注！</a:t>
            </a:r>
          </a:p>
        </p:txBody>
      </p:sp>
    </p:spTree>
    <p:extLst>
      <p:ext uri="{BB962C8B-B14F-4D97-AF65-F5344CB8AC3E}">
        <p14:creationId xmlns:p14="http://schemas.microsoft.com/office/powerpoint/2010/main" val="20342263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p:tgtEl>
                                          <p:spTgt spid="10"/>
                                        </p:tgtEl>
                                        <p:attrNameLst>
                                          <p:attrName>ppt_y</p:attrName>
                                        </p:attrNameLst>
                                      </p:cBhvr>
                                      <p:tavLst>
                                        <p:tav tm="0">
                                          <p:val>
                                            <p:strVal val="#ppt_y+#ppt_h*1.125000"/>
                                          </p:val>
                                        </p:tav>
                                        <p:tav tm="100000">
                                          <p:val>
                                            <p:strVal val="#ppt_y"/>
                                          </p:val>
                                        </p:tav>
                                      </p:tavLst>
                                    </p:anim>
                                    <p:animEffect transition="in" filter="wipe(up)">
                                      <p:cBhvr>
                                        <p:cTn id="12" dur="700"/>
                                        <p:tgtEl>
                                          <p:spTgt spid="10"/>
                                        </p:tgtEl>
                                      </p:cBhvr>
                                    </p:animEffect>
                                  </p:childTnLst>
                                </p:cTn>
                              </p:par>
                            </p:childTnLst>
                          </p:cTn>
                        </p:par>
                        <p:par>
                          <p:cTn id="13" fill="hold">
                            <p:stCondLst>
                              <p:cond delay="1700"/>
                            </p:stCondLst>
                            <p:childTnLst>
                              <p:par>
                                <p:cTn id="14" presetID="31"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 calcmode="lin" valueType="num">
                                      <p:cBhvr>
                                        <p:cTn id="18" dur="1000" fill="hold"/>
                                        <p:tgtEl>
                                          <p:spTgt spid="8"/>
                                        </p:tgtEl>
                                        <p:attrNameLst>
                                          <p:attrName>style.rotation</p:attrName>
                                        </p:attrNameLst>
                                      </p:cBhvr>
                                      <p:tavLst>
                                        <p:tav tm="0">
                                          <p:val>
                                            <p:fltVal val="90"/>
                                          </p:val>
                                        </p:tav>
                                        <p:tav tm="100000">
                                          <p:val>
                                            <p:fltVal val="0"/>
                                          </p:val>
                                        </p:tav>
                                      </p:tavLst>
                                    </p:anim>
                                    <p:animEffect transition="in" filter="fade">
                                      <p:cBhvr>
                                        <p:cTn id="19" dur="1000"/>
                                        <p:tgtEl>
                                          <p:spTgt spid="8"/>
                                        </p:tgtEl>
                                      </p:cBhvr>
                                    </p:animEffect>
                                  </p:childTnLst>
                                </p:cTn>
                              </p:par>
                            </p:childTnLst>
                          </p:cTn>
                        </p:par>
                        <p:par>
                          <p:cTn id="20" fill="hold">
                            <p:stCondLst>
                              <p:cond delay="2700"/>
                            </p:stCondLst>
                            <p:childTnLst>
                              <p:par>
                                <p:cTn id="21" presetID="1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700"/>
                                        <p:tgtEl>
                                          <p:spTgt spid="9"/>
                                        </p:tgtEl>
                                        <p:attrNameLst>
                                          <p:attrName>ppt_y</p:attrName>
                                        </p:attrNameLst>
                                      </p:cBhvr>
                                      <p:tavLst>
                                        <p:tav tm="0">
                                          <p:val>
                                            <p:strVal val="#ppt_y+#ppt_h*1.125000"/>
                                          </p:val>
                                        </p:tav>
                                        <p:tav tm="100000">
                                          <p:val>
                                            <p:strVal val="#ppt_y"/>
                                          </p:val>
                                        </p:tav>
                                      </p:tavLst>
                                    </p:anim>
                                    <p:animEffect transition="in" filter="wipe(up)">
                                      <p:cBhvr>
                                        <p:cTn id="24" dur="700"/>
                                        <p:tgtEl>
                                          <p:spTgt spid="9"/>
                                        </p:tgtEl>
                                      </p:cBhvr>
                                    </p:animEffect>
                                  </p:childTnLst>
                                </p:cTn>
                              </p:par>
                              <p:par>
                                <p:cTn id="25" presetID="5" presetClass="entr" presetSubtype="1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heckerboard(across)">
                                      <p:cBhvr>
                                        <p:cTn id="27" dur="500"/>
                                        <p:tgtEl>
                                          <p:spTgt spid="5"/>
                                        </p:tgtEl>
                                      </p:cBhvr>
                                    </p:animEffect>
                                  </p:childTnLst>
                                </p:cTn>
                              </p:par>
                              <p:par>
                                <p:cTn id="28" presetID="26" presetClass="emph" presetSubtype="0" repeatCount="2000" fill="hold" nodeType="withEffect">
                                  <p:stCondLst>
                                    <p:cond delay="0"/>
                                  </p:stCondLst>
                                  <p:childTnLst>
                                    <p:animEffect transition="out" filter="fade">
                                      <p:cBhvr>
                                        <p:cTn id="29" dur="650" tmFilter="0, 0; .2, .5; .8, .5; 1, 0"/>
                                        <p:tgtEl>
                                          <p:spTgt spid="5"/>
                                        </p:tgtEl>
                                      </p:cBhvr>
                                    </p:animEffect>
                                    <p:animScale>
                                      <p:cBhvr>
                                        <p:cTn id="30" dur="325"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bevel/>
        </a:ln>
      </a:spPr>
      <a:bodyPr spcFirstLastPara="0" vert="horz" wrap="square" lIns="132555" tIns="132555" rIns="132555" bIns="132555" numCol="1" spcCol="1270" anchor="ctr" anchorCtr="0">
        <a:noAutofit/>
      </a:bodyPr>
      <a:lstStyle>
        <a:defPPr algn="ctr" defTabSz="889000" rtl="0">
          <a:lnSpc>
            <a:spcPct val="90000"/>
          </a:lnSpc>
          <a:spcBef>
            <a:spcPct val="0"/>
          </a:spcBef>
          <a:spcAft>
            <a:spcPct val="35000"/>
          </a:spcAft>
          <a:defRPr sz="2000" kern="1200" dirty="0" smtClean="0">
            <a:solidFill>
              <a:schemeClr val="tx1"/>
            </a:solidFill>
          </a:defRPr>
        </a:defPPr>
      </a:lstStyle>
      <a: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567</Words>
  <Application>Microsoft Office PowerPoint</Application>
  <PresentationFormat>宽屏</PresentationFormat>
  <Paragraphs>81</Paragraphs>
  <Slides>9</Slides>
  <Notes>0</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9</vt:i4>
      </vt:variant>
    </vt:vector>
  </HeadingPairs>
  <TitlesOfParts>
    <vt:vector size="25" baseType="lpstr">
      <vt:lpstr>Adobe 黑体 Std R</vt:lpstr>
      <vt:lpstr>Arial Unicode MS</vt:lpstr>
      <vt:lpstr>等线</vt:lpstr>
      <vt:lpstr>等线 Light</vt:lpstr>
      <vt:lpstr>方正姚体</vt:lpstr>
      <vt:lpstr>仿宋</vt:lpstr>
      <vt:lpstr>黑体</vt:lpstr>
      <vt:lpstr>华文琥珀</vt:lpstr>
      <vt:lpstr>宋体</vt:lpstr>
      <vt:lpstr>微软雅黑</vt:lpstr>
      <vt:lpstr>Arial</vt:lpstr>
      <vt:lpstr>Calibri</vt:lpstr>
      <vt:lpstr>Wingdings</vt:lpstr>
      <vt:lpstr>Office 主题​​</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Andy</dc:creator>
  <cp:lastModifiedBy>杨 利民</cp:lastModifiedBy>
  <cp:revision>1091</cp:revision>
  <dcterms:created xsi:type="dcterms:W3CDTF">2017-07-07T07:09:06Z</dcterms:created>
  <dcterms:modified xsi:type="dcterms:W3CDTF">2018-11-10T07:44:02Z</dcterms:modified>
</cp:coreProperties>
</file>